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notesMasterIdLst>
    <p:notesMasterId r:id="rId26"/>
  </p:notesMasterIdLst>
  <p:sldIdLst>
    <p:sldId id="256" r:id="rId2"/>
    <p:sldId id="372" r:id="rId3"/>
    <p:sldId id="553" r:id="rId4"/>
    <p:sldId id="373" r:id="rId5"/>
    <p:sldId id="376" r:id="rId6"/>
    <p:sldId id="595" r:id="rId7"/>
    <p:sldId id="555" r:id="rId8"/>
    <p:sldId id="576" r:id="rId9"/>
    <p:sldId id="581" r:id="rId10"/>
    <p:sldId id="599" r:id="rId11"/>
    <p:sldId id="598" r:id="rId12"/>
    <p:sldId id="556" r:id="rId13"/>
    <p:sldId id="577" r:id="rId14"/>
    <p:sldId id="601" r:id="rId15"/>
    <p:sldId id="603" r:id="rId16"/>
    <p:sldId id="590" r:id="rId17"/>
    <p:sldId id="604" r:id="rId18"/>
    <p:sldId id="602" r:id="rId19"/>
    <p:sldId id="591" r:id="rId20"/>
    <p:sldId id="588" r:id="rId21"/>
    <p:sldId id="592" r:id="rId22"/>
    <p:sldId id="593" r:id="rId23"/>
    <p:sldId id="606" r:id="rId24"/>
    <p:sldId id="605" r:id="rId25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irehrour" initials="DA" lastIdx="1" clrIdx="0">
    <p:extLst>
      <p:ext uri="{19B8F6BF-5375-455C-9EA6-DF929625EA0E}">
        <p15:presenceInfo xmlns:p15="http://schemas.microsoft.com/office/powerpoint/2012/main" userId="S-1-5-21-2714417731-73520112-790106595-1045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FAD"/>
    <a:srgbClr val="0066FF"/>
    <a:srgbClr val="F26400"/>
    <a:srgbClr val="6C3B7A"/>
    <a:srgbClr val="92722D"/>
    <a:srgbClr val="519032"/>
    <a:srgbClr val="0089CF"/>
    <a:srgbClr val="F58220"/>
    <a:srgbClr val="DBC385"/>
    <a:srgbClr val="B39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94802" autoAdjust="0"/>
  </p:normalViewPr>
  <p:slideViewPr>
    <p:cSldViewPr snapToGrid="0">
      <p:cViewPr varScale="1">
        <p:scale>
          <a:sx n="90" d="100"/>
          <a:sy n="90" d="100"/>
        </p:scale>
        <p:origin x="653" y="72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76"/>
    </p:cViewPr>
  </p:sorterViewPr>
  <p:notesViewPr>
    <p:cSldViewPr snapToGrid="0">
      <p:cViewPr varScale="1">
        <p:scale>
          <a:sx n="79" d="100"/>
          <a:sy n="79" d="100"/>
        </p:scale>
        <p:origin x="244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6" Type="http://schemas.openxmlformats.org/officeDocument/2006/relationships/image" Target="../media/image25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6" Type="http://schemas.openxmlformats.org/officeDocument/2006/relationships/image" Target="../media/image25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EC361-B6C2-4601-BA01-602CAC687B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E14BD1-D350-4DAF-BBAE-BCDD685F1211}">
      <dgm:prSet/>
      <dgm:spPr/>
      <dgm:t>
        <a:bodyPr/>
        <a:lstStyle/>
        <a:p>
          <a:r>
            <a:rPr lang="en-NZ"/>
            <a:t>Smart Cities (Smart parking, Traffic congestion)</a:t>
          </a:r>
          <a:endParaRPr lang="en-US"/>
        </a:p>
      </dgm:t>
    </dgm:pt>
    <dgm:pt modelId="{158B3EB9-0A1C-4EFF-BF74-8C20E44A594D}" type="parTrans" cxnId="{25522608-0EC2-4C12-B541-F6F6DF0E79A5}">
      <dgm:prSet/>
      <dgm:spPr/>
      <dgm:t>
        <a:bodyPr/>
        <a:lstStyle/>
        <a:p>
          <a:endParaRPr lang="en-US"/>
        </a:p>
      </dgm:t>
    </dgm:pt>
    <dgm:pt modelId="{9D027F9C-141B-472C-96FE-72FA751186B1}" type="sibTrans" cxnId="{25522608-0EC2-4C12-B541-F6F6DF0E79A5}">
      <dgm:prSet/>
      <dgm:spPr/>
      <dgm:t>
        <a:bodyPr/>
        <a:lstStyle/>
        <a:p>
          <a:endParaRPr lang="en-US"/>
        </a:p>
      </dgm:t>
    </dgm:pt>
    <dgm:pt modelId="{0F8F0A48-A2CF-41E5-8F95-1F7A381EB963}">
      <dgm:prSet/>
      <dgm:spPr/>
      <dgm:t>
        <a:bodyPr/>
        <a:lstStyle/>
        <a:p>
          <a:r>
            <a:rPr lang="en-NZ" dirty="0"/>
            <a:t>Retail (intelligent shopping, NFC payment)</a:t>
          </a:r>
          <a:endParaRPr lang="en-US" dirty="0"/>
        </a:p>
      </dgm:t>
    </dgm:pt>
    <dgm:pt modelId="{345C4E4A-DE03-4F8F-BC1F-7C09940EDB5C}" type="parTrans" cxnId="{BE3BE5C3-6FD9-4554-8526-A79BB6943EE2}">
      <dgm:prSet/>
      <dgm:spPr/>
      <dgm:t>
        <a:bodyPr/>
        <a:lstStyle/>
        <a:p>
          <a:endParaRPr lang="en-US"/>
        </a:p>
      </dgm:t>
    </dgm:pt>
    <dgm:pt modelId="{4DB9A9C6-D008-4C92-8005-77711BCF0BCF}" type="sibTrans" cxnId="{BE3BE5C3-6FD9-4554-8526-A79BB6943EE2}">
      <dgm:prSet/>
      <dgm:spPr/>
      <dgm:t>
        <a:bodyPr/>
        <a:lstStyle/>
        <a:p>
          <a:endParaRPr lang="en-US"/>
        </a:p>
      </dgm:t>
    </dgm:pt>
    <dgm:pt modelId="{E9E3B4D1-90B2-4F06-98CD-0B31E4C581D3}">
      <dgm:prSet/>
      <dgm:spPr/>
      <dgm:t>
        <a:bodyPr/>
        <a:lstStyle/>
        <a:p>
          <a:r>
            <a:rPr lang="en-NZ"/>
            <a:t>Logistics (quality of shipment conditions, item location)</a:t>
          </a:r>
          <a:endParaRPr lang="en-US"/>
        </a:p>
      </dgm:t>
    </dgm:pt>
    <dgm:pt modelId="{FEA0382E-F447-4C84-99CE-52449578023D}" type="parTrans" cxnId="{CCC774F5-319A-4E49-9B1E-18C16E494868}">
      <dgm:prSet/>
      <dgm:spPr/>
      <dgm:t>
        <a:bodyPr/>
        <a:lstStyle/>
        <a:p>
          <a:endParaRPr lang="en-US"/>
        </a:p>
      </dgm:t>
    </dgm:pt>
    <dgm:pt modelId="{CF6E368D-2EE4-4E93-9DCF-E0C88AA0FC24}" type="sibTrans" cxnId="{CCC774F5-319A-4E49-9B1E-18C16E494868}">
      <dgm:prSet/>
      <dgm:spPr/>
      <dgm:t>
        <a:bodyPr/>
        <a:lstStyle/>
        <a:p>
          <a:endParaRPr lang="en-US"/>
        </a:p>
      </dgm:t>
    </dgm:pt>
    <dgm:pt modelId="{3E0F9E4E-4EA5-4BA4-9A71-2B1570F31F6A}">
      <dgm:prSet/>
      <dgm:spPr/>
      <dgm:t>
        <a:bodyPr/>
        <a:lstStyle/>
        <a:p>
          <a:r>
            <a:rPr lang="en-NZ"/>
            <a:t>Industrial Control (M2M apps, indoor asset location RFID)</a:t>
          </a:r>
          <a:endParaRPr lang="en-US"/>
        </a:p>
      </dgm:t>
    </dgm:pt>
    <dgm:pt modelId="{DC7D1E32-165E-466A-B5A4-4717A5EBD3AD}" type="parTrans" cxnId="{70655DBD-01A2-4B92-AB15-8A65B763C2E2}">
      <dgm:prSet/>
      <dgm:spPr/>
      <dgm:t>
        <a:bodyPr/>
        <a:lstStyle/>
        <a:p>
          <a:endParaRPr lang="en-US"/>
        </a:p>
      </dgm:t>
    </dgm:pt>
    <dgm:pt modelId="{D1B13C7F-F318-48CC-852C-BAEF29D19D5A}" type="sibTrans" cxnId="{70655DBD-01A2-4B92-AB15-8A65B763C2E2}">
      <dgm:prSet/>
      <dgm:spPr/>
      <dgm:t>
        <a:bodyPr/>
        <a:lstStyle/>
        <a:p>
          <a:endParaRPr lang="en-US"/>
        </a:p>
      </dgm:t>
    </dgm:pt>
    <dgm:pt modelId="{B8E44896-820B-4D30-A851-13805D52A8E8}">
      <dgm:prSet/>
      <dgm:spPr/>
      <dgm:t>
        <a:bodyPr/>
        <a:lstStyle/>
        <a:p>
          <a:r>
            <a:rPr lang="en-NZ"/>
            <a:t>Smart Agriculture (Green houses, Wine quality)</a:t>
          </a:r>
          <a:endParaRPr lang="en-US"/>
        </a:p>
      </dgm:t>
    </dgm:pt>
    <dgm:pt modelId="{692E6001-AE5D-4C31-9980-15E247086638}" type="parTrans" cxnId="{24E9AF90-537E-4776-98B8-CA841F02A83A}">
      <dgm:prSet/>
      <dgm:spPr/>
      <dgm:t>
        <a:bodyPr/>
        <a:lstStyle/>
        <a:p>
          <a:endParaRPr lang="en-US"/>
        </a:p>
      </dgm:t>
    </dgm:pt>
    <dgm:pt modelId="{A8E64066-9FC7-4051-84C2-D2A2EFAF601A}" type="sibTrans" cxnId="{24E9AF90-537E-4776-98B8-CA841F02A83A}">
      <dgm:prSet/>
      <dgm:spPr/>
      <dgm:t>
        <a:bodyPr/>
        <a:lstStyle/>
        <a:p>
          <a:endParaRPr lang="en-US"/>
        </a:p>
      </dgm:t>
    </dgm:pt>
    <dgm:pt modelId="{BF169414-D83C-418B-8D91-D6C5EB2300D1}">
      <dgm:prSet/>
      <dgm:spPr/>
      <dgm:t>
        <a:bodyPr/>
        <a:lstStyle/>
        <a:p>
          <a:r>
            <a:rPr lang="en-NZ"/>
            <a:t>Smart Animal Farming (Animal Tracking, Toxic Gas emissions)</a:t>
          </a:r>
          <a:endParaRPr lang="en-US"/>
        </a:p>
      </dgm:t>
    </dgm:pt>
    <dgm:pt modelId="{5DE3000F-AC86-486B-9EED-B597E103E90B}" type="parTrans" cxnId="{DEC364F1-7C79-4F75-9E63-08BCA6A4F62D}">
      <dgm:prSet/>
      <dgm:spPr/>
      <dgm:t>
        <a:bodyPr/>
        <a:lstStyle/>
        <a:p>
          <a:endParaRPr lang="en-US"/>
        </a:p>
      </dgm:t>
    </dgm:pt>
    <dgm:pt modelId="{AFDDA7ED-3759-4E5A-9B0A-C5B6397E1550}" type="sibTrans" cxnId="{DEC364F1-7C79-4F75-9E63-08BCA6A4F62D}">
      <dgm:prSet/>
      <dgm:spPr/>
      <dgm:t>
        <a:bodyPr/>
        <a:lstStyle/>
        <a:p>
          <a:endParaRPr lang="en-US"/>
        </a:p>
      </dgm:t>
    </dgm:pt>
    <dgm:pt modelId="{D747C4F9-9228-4C96-A5BC-7DB26038F2B0}">
      <dgm:prSet/>
      <dgm:spPr/>
      <dgm:t>
        <a:bodyPr/>
        <a:lstStyle/>
        <a:p>
          <a:r>
            <a:rPr lang="en-NZ"/>
            <a:t>Domestic (Energy &amp; water use, Remote control)</a:t>
          </a:r>
          <a:endParaRPr lang="en-US"/>
        </a:p>
      </dgm:t>
    </dgm:pt>
    <dgm:pt modelId="{E43A9E63-6A24-4182-9109-C72E3EB8E319}" type="parTrans" cxnId="{37A23A64-1299-414C-9897-4F1E62A18254}">
      <dgm:prSet/>
      <dgm:spPr/>
      <dgm:t>
        <a:bodyPr/>
        <a:lstStyle/>
        <a:p>
          <a:endParaRPr lang="en-US"/>
        </a:p>
      </dgm:t>
    </dgm:pt>
    <dgm:pt modelId="{7CF3C733-924D-45DD-8F96-F366A6CBCC16}" type="sibTrans" cxnId="{37A23A64-1299-414C-9897-4F1E62A18254}">
      <dgm:prSet/>
      <dgm:spPr/>
      <dgm:t>
        <a:bodyPr/>
        <a:lstStyle/>
        <a:p>
          <a:endParaRPr lang="en-US"/>
        </a:p>
      </dgm:t>
    </dgm:pt>
    <dgm:pt modelId="{29307D07-DD95-4902-8303-13FA30246B22}">
      <dgm:prSet/>
      <dgm:spPr/>
      <dgm:t>
        <a:bodyPr/>
        <a:lstStyle/>
        <a:p>
          <a:r>
            <a:rPr lang="en-NZ"/>
            <a:t>Ehealth (Patient Surveillance, UV radiation)</a:t>
          </a:r>
          <a:endParaRPr lang="en-US"/>
        </a:p>
      </dgm:t>
    </dgm:pt>
    <dgm:pt modelId="{B09ECDA2-3740-4D6A-8487-E05A400ED920}" type="parTrans" cxnId="{A3F49762-DE2E-4755-9CE9-F91A8515D200}">
      <dgm:prSet/>
      <dgm:spPr/>
      <dgm:t>
        <a:bodyPr/>
        <a:lstStyle/>
        <a:p>
          <a:endParaRPr lang="en-US"/>
        </a:p>
      </dgm:t>
    </dgm:pt>
    <dgm:pt modelId="{DB722A57-415C-4354-B40E-EB30BAEE162F}" type="sibTrans" cxnId="{A3F49762-DE2E-4755-9CE9-F91A8515D200}">
      <dgm:prSet/>
      <dgm:spPr/>
      <dgm:t>
        <a:bodyPr/>
        <a:lstStyle/>
        <a:p>
          <a:endParaRPr lang="en-US"/>
        </a:p>
      </dgm:t>
    </dgm:pt>
    <dgm:pt modelId="{8DC7F969-8C77-43D7-B56E-305F5020744B}" type="pres">
      <dgm:prSet presAssocID="{B77EC361-B6C2-4601-BA01-602CAC687B1B}" presName="root" presStyleCnt="0">
        <dgm:presLayoutVars>
          <dgm:dir/>
          <dgm:resizeHandles val="exact"/>
        </dgm:presLayoutVars>
      </dgm:prSet>
      <dgm:spPr/>
    </dgm:pt>
    <dgm:pt modelId="{0A6A481B-E9AC-42FC-BC63-1FA11F7CE227}" type="pres">
      <dgm:prSet presAssocID="{0AE14BD1-D350-4DAF-BBAE-BCDD685F1211}" presName="compNode" presStyleCnt="0"/>
      <dgm:spPr/>
    </dgm:pt>
    <dgm:pt modelId="{1B11FCBA-E76D-4C6A-8F4A-873278B34484}" type="pres">
      <dgm:prSet presAssocID="{0AE14BD1-D350-4DAF-BBAE-BCDD685F1211}" presName="bgRect" presStyleLbl="bgShp" presStyleIdx="0" presStyleCnt="8"/>
      <dgm:spPr/>
    </dgm:pt>
    <dgm:pt modelId="{914C0A5C-A678-4546-B84B-710F27EFF6BF}" type="pres">
      <dgm:prSet presAssocID="{0AE14BD1-D350-4DAF-BBAE-BCDD685F121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7B676245-3B08-40DB-8293-87B6B048FF80}" type="pres">
      <dgm:prSet presAssocID="{0AE14BD1-D350-4DAF-BBAE-BCDD685F1211}" presName="spaceRect" presStyleCnt="0"/>
      <dgm:spPr/>
    </dgm:pt>
    <dgm:pt modelId="{AD6792E2-AC6C-41B0-9BB3-F52E785350F2}" type="pres">
      <dgm:prSet presAssocID="{0AE14BD1-D350-4DAF-BBAE-BCDD685F1211}" presName="parTx" presStyleLbl="revTx" presStyleIdx="0" presStyleCnt="8">
        <dgm:presLayoutVars>
          <dgm:chMax val="0"/>
          <dgm:chPref val="0"/>
        </dgm:presLayoutVars>
      </dgm:prSet>
      <dgm:spPr/>
    </dgm:pt>
    <dgm:pt modelId="{BF3ED691-8A4B-4563-A05C-F7183F4E3D3F}" type="pres">
      <dgm:prSet presAssocID="{9D027F9C-141B-472C-96FE-72FA751186B1}" presName="sibTrans" presStyleCnt="0"/>
      <dgm:spPr/>
    </dgm:pt>
    <dgm:pt modelId="{DCBA2C32-A6B2-4411-B1AC-128942ED87A5}" type="pres">
      <dgm:prSet presAssocID="{0F8F0A48-A2CF-41E5-8F95-1F7A381EB963}" presName="compNode" presStyleCnt="0"/>
      <dgm:spPr/>
    </dgm:pt>
    <dgm:pt modelId="{61C36DA8-D8FD-4D46-BB4B-3CBD7E8F2985}" type="pres">
      <dgm:prSet presAssocID="{0F8F0A48-A2CF-41E5-8F95-1F7A381EB963}" presName="bgRect" presStyleLbl="bgShp" presStyleIdx="1" presStyleCnt="8"/>
      <dgm:spPr/>
    </dgm:pt>
    <dgm:pt modelId="{7A86912D-9418-40C0-AC67-56DE07070C06}" type="pres">
      <dgm:prSet presAssocID="{0F8F0A48-A2CF-41E5-8F95-1F7A381EB963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C2099386-F297-4D23-8600-E6A5769B80FC}" type="pres">
      <dgm:prSet presAssocID="{0F8F0A48-A2CF-41E5-8F95-1F7A381EB963}" presName="spaceRect" presStyleCnt="0"/>
      <dgm:spPr/>
    </dgm:pt>
    <dgm:pt modelId="{3264E9FD-EE42-463B-9FC5-E91375037754}" type="pres">
      <dgm:prSet presAssocID="{0F8F0A48-A2CF-41E5-8F95-1F7A381EB963}" presName="parTx" presStyleLbl="revTx" presStyleIdx="1" presStyleCnt="8">
        <dgm:presLayoutVars>
          <dgm:chMax val="0"/>
          <dgm:chPref val="0"/>
        </dgm:presLayoutVars>
      </dgm:prSet>
      <dgm:spPr/>
    </dgm:pt>
    <dgm:pt modelId="{EA8D1092-0055-40CD-A6C4-EB820B2C37D1}" type="pres">
      <dgm:prSet presAssocID="{4DB9A9C6-D008-4C92-8005-77711BCF0BCF}" presName="sibTrans" presStyleCnt="0"/>
      <dgm:spPr/>
    </dgm:pt>
    <dgm:pt modelId="{78B0F0FD-A36E-4756-8D82-EF9130319625}" type="pres">
      <dgm:prSet presAssocID="{E9E3B4D1-90B2-4F06-98CD-0B31E4C581D3}" presName="compNode" presStyleCnt="0"/>
      <dgm:spPr/>
    </dgm:pt>
    <dgm:pt modelId="{3CD6DD0F-D454-456E-A704-495D784D8E8B}" type="pres">
      <dgm:prSet presAssocID="{E9E3B4D1-90B2-4F06-98CD-0B31E4C581D3}" presName="bgRect" presStyleLbl="bgShp" presStyleIdx="2" presStyleCnt="8"/>
      <dgm:spPr/>
    </dgm:pt>
    <dgm:pt modelId="{93E4931B-7479-4304-9FCA-FA912123E6F8}" type="pres">
      <dgm:prSet presAssocID="{E9E3B4D1-90B2-4F06-98CD-0B31E4C581D3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D52AC493-B5A3-40E0-B25B-1867FB951B8A}" type="pres">
      <dgm:prSet presAssocID="{E9E3B4D1-90B2-4F06-98CD-0B31E4C581D3}" presName="spaceRect" presStyleCnt="0"/>
      <dgm:spPr/>
    </dgm:pt>
    <dgm:pt modelId="{2E0B821B-80EF-4C76-AB71-A0B314A16788}" type="pres">
      <dgm:prSet presAssocID="{E9E3B4D1-90B2-4F06-98CD-0B31E4C581D3}" presName="parTx" presStyleLbl="revTx" presStyleIdx="2" presStyleCnt="8">
        <dgm:presLayoutVars>
          <dgm:chMax val="0"/>
          <dgm:chPref val="0"/>
        </dgm:presLayoutVars>
      </dgm:prSet>
      <dgm:spPr/>
    </dgm:pt>
    <dgm:pt modelId="{B09605B1-E1C8-4F7E-B8AB-C5D99E5C2E3C}" type="pres">
      <dgm:prSet presAssocID="{CF6E368D-2EE4-4E93-9DCF-E0C88AA0FC24}" presName="sibTrans" presStyleCnt="0"/>
      <dgm:spPr/>
    </dgm:pt>
    <dgm:pt modelId="{05BA1CBE-1B5B-4E6A-91B0-372B250FB4C2}" type="pres">
      <dgm:prSet presAssocID="{3E0F9E4E-4EA5-4BA4-9A71-2B1570F31F6A}" presName="compNode" presStyleCnt="0"/>
      <dgm:spPr/>
    </dgm:pt>
    <dgm:pt modelId="{0380D970-130E-48FC-83AE-A730DD95BC03}" type="pres">
      <dgm:prSet presAssocID="{3E0F9E4E-4EA5-4BA4-9A71-2B1570F31F6A}" presName="bgRect" presStyleLbl="bgShp" presStyleIdx="3" presStyleCnt="8" custLinFactNeighborY="-2726"/>
      <dgm:spPr/>
    </dgm:pt>
    <dgm:pt modelId="{59E01AAF-4AE4-406D-AFA2-365E56B3D81D}" type="pres">
      <dgm:prSet presAssocID="{3E0F9E4E-4EA5-4BA4-9A71-2B1570F31F6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342D038F-86D1-494A-A87B-9B5058028E56}" type="pres">
      <dgm:prSet presAssocID="{3E0F9E4E-4EA5-4BA4-9A71-2B1570F31F6A}" presName="spaceRect" presStyleCnt="0"/>
      <dgm:spPr/>
    </dgm:pt>
    <dgm:pt modelId="{8C13B31E-8586-4827-99D4-CD4B2A4A75CC}" type="pres">
      <dgm:prSet presAssocID="{3E0F9E4E-4EA5-4BA4-9A71-2B1570F31F6A}" presName="parTx" presStyleLbl="revTx" presStyleIdx="3" presStyleCnt="8">
        <dgm:presLayoutVars>
          <dgm:chMax val="0"/>
          <dgm:chPref val="0"/>
        </dgm:presLayoutVars>
      </dgm:prSet>
      <dgm:spPr/>
    </dgm:pt>
    <dgm:pt modelId="{DD521AA7-2963-4688-B9AE-FE90F8A7B5E3}" type="pres">
      <dgm:prSet presAssocID="{D1B13C7F-F318-48CC-852C-BAEF29D19D5A}" presName="sibTrans" presStyleCnt="0"/>
      <dgm:spPr/>
    </dgm:pt>
    <dgm:pt modelId="{3DDF3DAE-34F9-41AF-AF65-9303B2810A65}" type="pres">
      <dgm:prSet presAssocID="{B8E44896-820B-4D30-A851-13805D52A8E8}" presName="compNode" presStyleCnt="0"/>
      <dgm:spPr/>
    </dgm:pt>
    <dgm:pt modelId="{AD652728-EAF7-40B6-85A8-5D1B8600FEC1}" type="pres">
      <dgm:prSet presAssocID="{B8E44896-820B-4D30-A851-13805D52A8E8}" presName="bgRect" presStyleLbl="bgShp" presStyleIdx="4" presStyleCnt="8"/>
      <dgm:spPr/>
    </dgm:pt>
    <dgm:pt modelId="{5E8C66C2-A812-44EE-9C05-417449CE8FD7}" type="pres">
      <dgm:prSet presAssocID="{B8E44896-820B-4D30-A851-13805D52A8E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8B37C761-DDAD-4121-9CDE-BC01C9864553}" type="pres">
      <dgm:prSet presAssocID="{B8E44896-820B-4D30-A851-13805D52A8E8}" presName="spaceRect" presStyleCnt="0"/>
      <dgm:spPr/>
    </dgm:pt>
    <dgm:pt modelId="{BBFC6ACC-9014-489B-AE6B-F5B1B0D81EE3}" type="pres">
      <dgm:prSet presAssocID="{B8E44896-820B-4D30-A851-13805D52A8E8}" presName="parTx" presStyleLbl="revTx" presStyleIdx="4" presStyleCnt="8">
        <dgm:presLayoutVars>
          <dgm:chMax val="0"/>
          <dgm:chPref val="0"/>
        </dgm:presLayoutVars>
      </dgm:prSet>
      <dgm:spPr/>
    </dgm:pt>
    <dgm:pt modelId="{DC5A9AEC-CECB-4D6D-8204-B71D6DDE9C41}" type="pres">
      <dgm:prSet presAssocID="{A8E64066-9FC7-4051-84C2-D2A2EFAF601A}" presName="sibTrans" presStyleCnt="0"/>
      <dgm:spPr/>
    </dgm:pt>
    <dgm:pt modelId="{B6298F8A-93C1-4CA4-AF01-A515959FD0AB}" type="pres">
      <dgm:prSet presAssocID="{BF169414-D83C-418B-8D91-D6C5EB2300D1}" presName="compNode" presStyleCnt="0"/>
      <dgm:spPr/>
    </dgm:pt>
    <dgm:pt modelId="{CB38BD56-FBFE-4B51-B9B9-4AF11F293751}" type="pres">
      <dgm:prSet presAssocID="{BF169414-D83C-418B-8D91-D6C5EB2300D1}" presName="bgRect" presStyleLbl="bgShp" presStyleIdx="5" presStyleCnt="8"/>
      <dgm:spPr/>
    </dgm:pt>
    <dgm:pt modelId="{E3937479-E1A4-472D-BDBD-F5DAFFD98384}" type="pres">
      <dgm:prSet presAssocID="{BF169414-D83C-418B-8D91-D6C5EB2300D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CD5ECEE7-A13F-4214-AFF8-7FBCE6EE8507}" type="pres">
      <dgm:prSet presAssocID="{BF169414-D83C-418B-8D91-D6C5EB2300D1}" presName="spaceRect" presStyleCnt="0"/>
      <dgm:spPr/>
    </dgm:pt>
    <dgm:pt modelId="{5FA615A2-9144-47C3-B84F-345DDC66EA1E}" type="pres">
      <dgm:prSet presAssocID="{BF169414-D83C-418B-8D91-D6C5EB2300D1}" presName="parTx" presStyleLbl="revTx" presStyleIdx="5" presStyleCnt="8">
        <dgm:presLayoutVars>
          <dgm:chMax val="0"/>
          <dgm:chPref val="0"/>
        </dgm:presLayoutVars>
      </dgm:prSet>
      <dgm:spPr/>
    </dgm:pt>
    <dgm:pt modelId="{F2477184-2238-4303-900D-F11297B7C232}" type="pres">
      <dgm:prSet presAssocID="{AFDDA7ED-3759-4E5A-9B0A-C5B6397E1550}" presName="sibTrans" presStyleCnt="0"/>
      <dgm:spPr/>
    </dgm:pt>
    <dgm:pt modelId="{FF2823B8-5D1B-4B22-AF2A-7F2CE01C8462}" type="pres">
      <dgm:prSet presAssocID="{D747C4F9-9228-4C96-A5BC-7DB26038F2B0}" presName="compNode" presStyleCnt="0"/>
      <dgm:spPr/>
    </dgm:pt>
    <dgm:pt modelId="{415E4076-435A-4B77-938E-2CD3393D9321}" type="pres">
      <dgm:prSet presAssocID="{D747C4F9-9228-4C96-A5BC-7DB26038F2B0}" presName="bgRect" presStyleLbl="bgShp" presStyleIdx="6" presStyleCnt="8"/>
      <dgm:spPr/>
    </dgm:pt>
    <dgm:pt modelId="{1C4A96E3-FCB2-4154-BE60-58C7093D9E2E}" type="pres">
      <dgm:prSet presAssocID="{D747C4F9-9228-4C96-A5BC-7DB26038F2B0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D7325A97-5815-4B1F-95F4-5C6363B60D78}" type="pres">
      <dgm:prSet presAssocID="{D747C4F9-9228-4C96-A5BC-7DB26038F2B0}" presName="spaceRect" presStyleCnt="0"/>
      <dgm:spPr/>
    </dgm:pt>
    <dgm:pt modelId="{449A8432-E19B-4983-B116-2D14F51B7CCA}" type="pres">
      <dgm:prSet presAssocID="{D747C4F9-9228-4C96-A5BC-7DB26038F2B0}" presName="parTx" presStyleLbl="revTx" presStyleIdx="6" presStyleCnt="8">
        <dgm:presLayoutVars>
          <dgm:chMax val="0"/>
          <dgm:chPref val="0"/>
        </dgm:presLayoutVars>
      </dgm:prSet>
      <dgm:spPr/>
    </dgm:pt>
    <dgm:pt modelId="{1F820BAE-85CE-4C07-8CB9-03BF034DF59C}" type="pres">
      <dgm:prSet presAssocID="{7CF3C733-924D-45DD-8F96-F366A6CBCC16}" presName="sibTrans" presStyleCnt="0"/>
      <dgm:spPr/>
    </dgm:pt>
    <dgm:pt modelId="{E3544F12-688D-401F-B5AB-AFF9176F04AC}" type="pres">
      <dgm:prSet presAssocID="{29307D07-DD95-4902-8303-13FA30246B22}" presName="compNode" presStyleCnt="0"/>
      <dgm:spPr/>
    </dgm:pt>
    <dgm:pt modelId="{E9BAEA3E-8FD9-4D37-B84D-2A3E2D65C754}" type="pres">
      <dgm:prSet presAssocID="{29307D07-DD95-4902-8303-13FA30246B22}" presName="bgRect" presStyleLbl="bgShp" presStyleIdx="7" presStyleCnt="8"/>
      <dgm:spPr/>
    </dgm:pt>
    <dgm:pt modelId="{A01C8482-9261-485E-9879-C70180330A9A}" type="pres">
      <dgm:prSet presAssocID="{29307D07-DD95-4902-8303-13FA30246B2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E3CCB747-CF56-4B76-91ED-73653D941EC6}" type="pres">
      <dgm:prSet presAssocID="{29307D07-DD95-4902-8303-13FA30246B22}" presName="spaceRect" presStyleCnt="0"/>
      <dgm:spPr/>
    </dgm:pt>
    <dgm:pt modelId="{F517D43D-170C-4187-A74C-3B599E4481EF}" type="pres">
      <dgm:prSet presAssocID="{29307D07-DD95-4902-8303-13FA30246B2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25522608-0EC2-4C12-B541-F6F6DF0E79A5}" srcId="{B77EC361-B6C2-4601-BA01-602CAC687B1B}" destId="{0AE14BD1-D350-4DAF-BBAE-BCDD685F1211}" srcOrd="0" destOrd="0" parTransId="{158B3EB9-0A1C-4EFF-BF74-8C20E44A594D}" sibTransId="{9D027F9C-141B-472C-96FE-72FA751186B1}"/>
    <dgm:cxn modelId="{5AE1DE13-46FC-40E4-8FFD-B926B60940FA}" type="presOf" srcId="{3E0F9E4E-4EA5-4BA4-9A71-2B1570F31F6A}" destId="{8C13B31E-8586-4827-99D4-CD4B2A4A75CC}" srcOrd="0" destOrd="0" presId="urn:microsoft.com/office/officeart/2018/2/layout/IconVerticalSolidList"/>
    <dgm:cxn modelId="{E3F3581E-5BD6-4D2E-B725-7A164BB6EC82}" type="presOf" srcId="{E9E3B4D1-90B2-4F06-98CD-0B31E4C581D3}" destId="{2E0B821B-80EF-4C76-AB71-A0B314A16788}" srcOrd="0" destOrd="0" presId="urn:microsoft.com/office/officeart/2018/2/layout/IconVerticalSolidList"/>
    <dgm:cxn modelId="{798A9232-7D20-4CF2-8819-7423B58F42B2}" type="presOf" srcId="{BF169414-D83C-418B-8D91-D6C5EB2300D1}" destId="{5FA615A2-9144-47C3-B84F-345DDC66EA1E}" srcOrd="0" destOrd="0" presId="urn:microsoft.com/office/officeart/2018/2/layout/IconVerticalSolidList"/>
    <dgm:cxn modelId="{60B13A3F-6D6C-4467-B0D3-9FD0490D7BC4}" type="presOf" srcId="{B8E44896-820B-4D30-A851-13805D52A8E8}" destId="{BBFC6ACC-9014-489B-AE6B-F5B1B0D81EE3}" srcOrd="0" destOrd="0" presId="urn:microsoft.com/office/officeart/2018/2/layout/IconVerticalSolidList"/>
    <dgm:cxn modelId="{A3F49762-DE2E-4755-9CE9-F91A8515D200}" srcId="{B77EC361-B6C2-4601-BA01-602CAC687B1B}" destId="{29307D07-DD95-4902-8303-13FA30246B22}" srcOrd="7" destOrd="0" parTransId="{B09ECDA2-3740-4D6A-8487-E05A400ED920}" sibTransId="{DB722A57-415C-4354-B40E-EB30BAEE162F}"/>
    <dgm:cxn modelId="{37A23A64-1299-414C-9897-4F1E62A18254}" srcId="{B77EC361-B6C2-4601-BA01-602CAC687B1B}" destId="{D747C4F9-9228-4C96-A5BC-7DB26038F2B0}" srcOrd="6" destOrd="0" parTransId="{E43A9E63-6A24-4182-9109-C72E3EB8E319}" sibTransId="{7CF3C733-924D-45DD-8F96-F366A6CBCC16}"/>
    <dgm:cxn modelId="{33D82D4F-906C-4146-907B-5F4AEDB93E9A}" type="presOf" srcId="{0F8F0A48-A2CF-41E5-8F95-1F7A381EB963}" destId="{3264E9FD-EE42-463B-9FC5-E91375037754}" srcOrd="0" destOrd="0" presId="urn:microsoft.com/office/officeart/2018/2/layout/IconVerticalSolidList"/>
    <dgm:cxn modelId="{4E7E4282-E8F2-4E17-A1C3-CCDD5AB75B60}" type="presOf" srcId="{29307D07-DD95-4902-8303-13FA30246B22}" destId="{F517D43D-170C-4187-A74C-3B599E4481EF}" srcOrd="0" destOrd="0" presId="urn:microsoft.com/office/officeart/2018/2/layout/IconVerticalSolidList"/>
    <dgm:cxn modelId="{32297E84-0B69-4868-A79D-6FD56CBF6FC8}" type="presOf" srcId="{D747C4F9-9228-4C96-A5BC-7DB26038F2B0}" destId="{449A8432-E19B-4983-B116-2D14F51B7CCA}" srcOrd="0" destOrd="0" presId="urn:microsoft.com/office/officeart/2018/2/layout/IconVerticalSolidList"/>
    <dgm:cxn modelId="{24E9AF90-537E-4776-98B8-CA841F02A83A}" srcId="{B77EC361-B6C2-4601-BA01-602CAC687B1B}" destId="{B8E44896-820B-4D30-A851-13805D52A8E8}" srcOrd="4" destOrd="0" parTransId="{692E6001-AE5D-4C31-9980-15E247086638}" sibTransId="{A8E64066-9FC7-4051-84C2-D2A2EFAF601A}"/>
    <dgm:cxn modelId="{70655DBD-01A2-4B92-AB15-8A65B763C2E2}" srcId="{B77EC361-B6C2-4601-BA01-602CAC687B1B}" destId="{3E0F9E4E-4EA5-4BA4-9A71-2B1570F31F6A}" srcOrd="3" destOrd="0" parTransId="{DC7D1E32-165E-466A-B5A4-4717A5EBD3AD}" sibTransId="{D1B13C7F-F318-48CC-852C-BAEF29D19D5A}"/>
    <dgm:cxn modelId="{BE3BE5C3-6FD9-4554-8526-A79BB6943EE2}" srcId="{B77EC361-B6C2-4601-BA01-602CAC687B1B}" destId="{0F8F0A48-A2CF-41E5-8F95-1F7A381EB963}" srcOrd="1" destOrd="0" parTransId="{345C4E4A-DE03-4F8F-BC1F-7C09940EDB5C}" sibTransId="{4DB9A9C6-D008-4C92-8005-77711BCF0BCF}"/>
    <dgm:cxn modelId="{79961CDF-6716-49D0-9D87-1D33ED97394C}" type="presOf" srcId="{B77EC361-B6C2-4601-BA01-602CAC687B1B}" destId="{8DC7F969-8C77-43D7-B56E-305F5020744B}" srcOrd="0" destOrd="0" presId="urn:microsoft.com/office/officeart/2018/2/layout/IconVerticalSolidList"/>
    <dgm:cxn modelId="{DEC364F1-7C79-4F75-9E63-08BCA6A4F62D}" srcId="{B77EC361-B6C2-4601-BA01-602CAC687B1B}" destId="{BF169414-D83C-418B-8D91-D6C5EB2300D1}" srcOrd="5" destOrd="0" parTransId="{5DE3000F-AC86-486B-9EED-B597E103E90B}" sibTransId="{AFDDA7ED-3759-4E5A-9B0A-C5B6397E1550}"/>
    <dgm:cxn modelId="{0800BDF2-D681-447E-A38E-35596DA3E91B}" type="presOf" srcId="{0AE14BD1-D350-4DAF-BBAE-BCDD685F1211}" destId="{AD6792E2-AC6C-41B0-9BB3-F52E785350F2}" srcOrd="0" destOrd="0" presId="urn:microsoft.com/office/officeart/2018/2/layout/IconVerticalSolidList"/>
    <dgm:cxn modelId="{CCC774F5-319A-4E49-9B1E-18C16E494868}" srcId="{B77EC361-B6C2-4601-BA01-602CAC687B1B}" destId="{E9E3B4D1-90B2-4F06-98CD-0B31E4C581D3}" srcOrd="2" destOrd="0" parTransId="{FEA0382E-F447-4C84-99CE-52449578023D}" sibTransId="{CF6E368D-2EE4-4E93-9DCF-E0C88AA0FC24}"/>
    <dgm:cxn modelId="{56C65A7F-1E41-4088-80B7-40E6C0674651}" type="presParOf" srcId="{8DC7F969-8C77-43D7-B56E-305F5020744B}" destId="{0A6A481B-E9AC-42FC-BC63-1FA11F7CE227}" srcOrd="0" destOrd="0" presId="urn:microsoft.com/office/officeart/2018/2/layout/IconVerticalSolidList"/>
    <dgm:cxn modelId="{28361BDA-4203-40DE-B85D-C23D7FD733F3}" type="presParOf" srcId="{0A6A481B-E9AC-42FC-BC63-1FA11F7CE227}" destId="{1B11FCBA-E76D-4C6A-8F4A-873278B34484}" srcOrd="0" destOrd="0" presId="urn:microsoft.com/office/officeart/2018/2/layout/IconVerticalSolidList"/>
    <dgm:cxn modelId="{3486218A-CB20-4C47-A3D2-FB53EC014A47}" type="presParOf" srcId="{0A6A481B-E9AC-42FC-BC63-1FA11F7CE227}" destId="{914C0A5C-A678-4546-B84B-710F27EFF6BF}" srcOrd="1" destOrd="0" presId="urn:microsoft.com/office/officeart/2018/2/layout/IconVerticalSolidList"/>
    <dgm:cxn modelId="{18EF3A75-D6E0-405B-B176-279864CB6BDF}" type="presParOf" srcId="{0A6A481B-E9AC-42FC-BC63-1FA11F7CE227}" destId="{7B676245-3B08-40DB-8293-87B6B048FF80}" srcOrd="2" destOrd="0" presId="urn:microsoft.com/office/officeart/2018/2/layout/IconVerticalSolidList"/>
    <dgm:cxn modelId="{553FCF97-4820-4530-858A-26BAF72092BE}" type="presParOf" srcId="{0A6A481B-E9AC-42FC-BC63-1FA11F7CE227}" destId="{AD6792E2-AC6C-41B0-9BB3-F52E785350F2}" srcOrd="3" destOrd="0" presId="urn:microsoft.com/office/officeart/2018/2/layout/IconVerticalSolidList"/>
    <dgm:cxn modelId="{D42E8991-6027-4C7D-9AC5-D426E5745236}" type="presParOf" srcId="{8DC7F969-8C77-43D7-B56E-305F5020744B}" destId="{BF3ED691-8A4B-4563-A05C-F7183F4E3D3F}" srcOrd="1" destOrd="0" presId="urn:microsoft.com/office/officeart/2018/2/layout/IconVerticalSolidList"/>
    <dgm:cxn modelId="{8CEA9B32-87AA-471A-A091-64C477D5715A}" type="presParOf" srcId="{8DC7F969-8C77-43D7-B56E-305F5020744B}" destId="{DCBA2C32-A6B2-4411-B1AC-128942ED87A5}" srcOrd="2" destOrd="0" presId="urn:microsoft.com/office/officeart/2018/2/layout/IconVerticalSolidList"/>
    <dgm:cxn modelId="{B027798A-DD0B-41AE-AB50-440D976C1B24}" type="presParOf" srcId="{DCBA2C32-A6B2-4411-B1AC-128942ED87A5}" destId="{61C36DA8-D8FD-4D46-BB4B-3CBD7E8F2985}" srcOrd="0" destOrd="0" presId="urn:microsoft.com/office/officeart/2018/2/layout/IconVerticalSolidList"/>
    <dgm:cxn modelId="{6D8F0EBE-A6CA-4659-BAFD-892FE2DE5C4D}" type="presParOf" srcId="{DCBA2C32-A6B2-4411-B1AC-128942ED87A5}" destId="{7A86912D-9418-40C0-AC67-56DE07070C06}" srcOrd="1" destOrd="0" presId="urn:microsoft.com/office/officeart/2018/2/layout/IconVerticalSolidList"/>
    <dgm:cxn modelId="{5A5CFD2D-E8DE-43A7-B932-142227F7D202}" type="presParOf" srcId="{DCBA2C32-A6B2-4411-B1AC-128942ED87A5}" destId="{C2099386-F297-4D23-8600-E6A5769B80FC}" srcOrd="2" destOrd="0" presId="urn:microsoft.com/office/officeart/2018/2/layout/IconVerticalSolidList"/>
    <dgm:cxn modelId="{FFC91F55-A7DE-449A-84E0-5FB9827A52E1}" type="presParOf" srcId="{DCBA2C32-A6B2-4411-B1AC-128942ED87A5}" destId="{3264E9FD-EE42-463B-9FC5-E91375037754}" srcOrd="3" destOrd="0" presId="urn:microsoft.com/office/officeart/2018/2/layout/IconVerticalSolidList"/>
    <dgm:cxn modelId="{DC14DF8A-877A-42E8-8C59-2E565B10AAA4}" type="presParOf" srcId="{8DC7F969-8C77-43D7-B56E-305F5020744B}" destId="{EA8D1092-0055-40CD-A6C4-EB820B2C37D1}" srcOrd="3" destOrd="0" presId="urn:microsoft.com/office/officeart/2018/2/layout/IconVerticalSolidList"/>
    <dgm:cxn modelId="{6797F382-DC20-4122-A684-3D06CD91766A}" type="presParOf" srcId="{8DC7F969-8C77-43D7-B56E-305F5020744B}" destId="{78B0F0FD-A36E-4756-8D82-EF9130319625}" srcOrd="4" destOrd="0" presId="urn:microsoft.com/office/officeart/2018/2/layout/IconVerticalSolidList"/>
    <dgm:cxn modelId="{31A30914-A0D8-43F0-B5C7-1D4677BECBD3}" type="presParOf" srcId="{78B0F0FD-A36E-4756-8D82-EF9130319625}" destId="{3CD6DD0F-D454-456E-A704-495D784D8E8B}" srcOrd="0" destOrd="0" presId="urn:microsoft.com/office/officeart/2018/2/layout/IconVerticalSolidList"/>
    <dgm:cxn modelId="{B6F8F8BC-3A41-4EB5-BEAA-9F6DD23B7D85}" type="presParOf" srcId="{78B0F0FD-A36E-4756-8D82-EF9130319625}" destId="{93E4931B-7479-4304-9FCA-FA912123E6F8}" srcOrd="1" destOrd="0" presId="urn:microsoft.com/office/officeart/2018/2/layout/IconVerticalSolidList"/>
    <dgm:cxn modelId="{C201CBCA-A57A-4C08-BA75-725E94B19488}" type="presParOf" srcId="{78B0F0FD-A36E-4756-8D82-EF9130319625}" destId="{D52AC493-B5A3-40E0-B25B-1867FB951B8A}" srcOrd="2" destOrd="0" presId="urn:microsoft.com/office/officeart/2018/2/layout/IconVerticalSolidList"/>
    <dgm:cxn modelId="{0FC60A9B-EF99-43F1-BF41-203031FC8C18}" type="presParOf" srcId="{78B0F0FD-A36E-4756-8D82-EF9130319625}" destId="{2E0B821B-80EF-4C76-AB71-A0B314A16788}" srcOrd="3" destOrd="0" presId="urn:microsoft.com/office/officeart/2018/2/layout/IconVerticalSolidList"/>
    <dgm:cxn modelId="{C7047861-84E8-45E8-9E38-A848898A2042}" type="presParOf" srcId="{8DC7F969-8C77-43D7-B56E-305F5020744B}" destId="{B09605B1-E1C8-4F7E-B8AB-C5D99E5C2E3C}" srcOrd="5" destOrd="0" presId="urn:microsoft.com/office/officeart/2018/2/layout/IconVerticalSolidList"/>
    <dgm:cxn modelId="{386C7903-515E-45EB-AC34-0DFEEF613E96}" type="presParOf" srcId="{8DC7F969-8C77-43D7-B56E-305F5020744B}" destId="{05BA1CBE-1B5B-4E6A-91B0-372B250FB4C2}" srcOrd="6" destOrd="0" presId="urn:microsoft.com/office/officeart/2018/2/layout/IconVerticalSolidList"/>
    <dgm:cxn modelId="{2EB5DD51-5E09-4EB3-85B6-80D0A36A95B3}" type="presParOf" srcId="{05BA1CBE-1B5B-4E6A-91B0-372B250FB4C2}" destId="{0380D970-130E-48FC-83AE-A730DD95BC03}" srcOrd="0" destOrd="0" presId="urn:microsoft.com/office/officeart/2018/2/layout/IconVerticalSolidList"/>
    <dgm:cxn modelId="{138F55E2-8CB1-4194-82F0-E11FA1D0644C}" type="presParOf" srcId="{05BA1CBE-1B5B-4E6A-91B0-372B250FB4C2}" destId="{59E01AAF-4AE4-406D-AFA2-365E56B3D81D}" srcOrd="1" destOrd="0" presId="urn:microsoft.com/office/officeart/2018/2/layout/IconVerticalSolidList"/>
    <dgm:cxn modelId="{200B487D-325F-47A8-AF1B-CE3AB26B06BC}" type="presParOf" srcId="{05BA1CBE-1B5B-4E6A-91B0-372B250FB4C2}" destId="{342D038F-86D1-494A-A87B-9B5058028E56}" srcOrd="2" destOrd="0" presId="urn:microsoft.com/office/officeart/2018/2/layout/IconVerticalSolidList"/>
    <dgm:cxn modelId="{A545D448-852E-4559-B993-6042A5309B90}" type="presParOf" srcId="{05BA1CBE-1B5B-4E6A-91B0-372B250FB4C2}" destId="{8C13B31E-8586-4827-99D4-CD4B2A4A75CC}" srcOrd="3" destOrd="0" presId="urn:microsoft.com/office/officeart/2018/2/layout/IconVerticalSolidList"/>
    <dgm:cxn modelId="{8D4F0A77-0D51-4631-9E44-9CD230BC9FB5}" type="presParOf" srcId="{8DC7F969-8C77-43D7-B56E-305F5020744B}" destId="{DD521AA7-2963-4688-B9AE-FE90F8A7B5E3}" srcOrd="7" destOrd="0" presId="urn:microsoft.com/office/officeart/2018/2/layout/IconVerticalSolidList"/>
    <dgm:cxn modelId="{5953F509-6F93-46CE-985F-4AED4E9E2587}" type="presParOf" srcId="{8DC7F969-8C77-43D7-B56E-305F5020744B}" destId="{3DDF3DAE-34F9-41AF-AF65-9303B2810A65}" srcOrd="8" destOrd="0" presId="urn:microsoft.com/office/officeart/2018/2/layout/IconVerticalSolidList"/>
    <dgm:cxn modelId="{B2E780E0-1E69-43DB-AFB6-72C9A1042A84}" type="presParOf" srcId="{3DDF3DAE-34F9-41AF-AF65-9303B2810A65}" destId="{AD652728-EAF7-40B6-85A8-5D1B8600FEC1}" srcOrd="0" destOrd="0" presId="urn:microsoft.com/office/officeart/2018/2/layout/IconVerticalSolidList"/>
    <dgm:cxn modelId="{4A720E6A-A32C-4733-B8CB-79C15C36DBDC}" type="presParOf" srcId="{3DDF3DAE-34F9-41AF-AF65-9303B2810A65}" destId="{5E8C66C2-A812-44EE-9C05-417449CE8FD7}" srcOrd="1" destOrd="0" presId="urn:microsoft.com/office/officeart/2018/2/layout/IconVerticalSolidList"/>
    <dgm:cxn modelId="{1C2AD1BA-63B8-491F-AF53-3DA2B59C5514}" type="presParOf" srcId="{3DDF3DAE-34F9-41AF-AF65-9303B2810A65}" destId="{8B37C761-DDAD-4121-9CDE-BC01C9864553}" srcOrd="2" destOrd="0" presId="urn:microsoft.com/office/officeart/2018/2/layout/IconVerticalSolidList"/>
    <dgm:cxn modelId="{075AE2E4-725D-4B45-8857-43F5164EEE06}" type="presParOf" srcId="{3DDF3DAE-34F9-41AF-AF65-9303B2810A65}" destId="{BBFC6ACC-9014-489B-AE6B-F5B1B0D81EE3}" srcOrd="3" destOrd="0" presId="urn:microsoft.com/office/officeart/2018/2/layout/IconVerticalSolidList"/>
    <dgm:cxn modelId="{E2F6B10C-07E0-4D08-A790-863282946302}" type="presParOf" srcId="{8DC7F969-8C77-43D7-B56E-305F5020744B}" destId="{DC5A9AEC-CECB-4D6D-8204-B71D6DDE9C41}" srcOrd="9" destOrd="0" presId="urn:microsoft.com/office/officeart/2018/2/layout/IconVerticalSolidList"/>
    <dgm:cxn modelId="{E683E74D-DF53-4E83-B1DB-3EDBC75B9E5B}" type="presParOf" srcId="{8DC7F969-8C77-43D7-B56E-305F5020744B}" destId="{B6298F8A-93C1-4CA4-AF01-A515959FD0AB}" srcOrd="10" destOrd="0" presId="urn:microsoft.com/office/officeart/2018/2/layout/IconVerticalSolidList"/>
    <dgm:cxn modelId="{A4E5A1DD-5380-4604-85E4-7889E64001FC}" type="presParOf" srcId="{B6298F8A-93C1-4CA4-AF01-A515959FD0AB}" destId="{CB38BD56-FBFE-4B51-B9B9-4AF11F293751}" srcOrd="0" destOrd="0" presId="urn:microsoft.com/office/officeart/2018/2/layout/IconVerticalSolidList"/>
    <dgm:cxn modelId="{F378E8F9-9AA0-4BC6-AC3B-EAD7CA994EC2}" type="presParOf" srcId="{B6298F8A-93C1-4CA4-AF01-A515959FD0AB}" destId="{E3937479-E1A4-472D-BDBD-F5DAFFD98384}" srcOrd="1" destOrd="0" presId="urn:microsoft.com/office/officeart/2018/2/layout/IconVerticalSolidList"/>
    <dgm:cxn modelId="{F99702C7-B033-4824-8918-3CF06713393A}" type="presParOf" srcId="{B6298F8A-93C1-4CA4-AF01-A515959FD0AB}" destId="{CD5ECEE7-A13F-4214-AFF8-7FBCE6EE8507}" srcOrd="2" destOrd="0" presId="urn:microsoft.com/office/officeart/2018/2/layout/IconVerticalSolidList"/>
    <dgm:cxn modelId="{2A3D5186-BD21-4905-893F-7798ECD0D063}" type="presParOf" srcId="{B6298F8A-93C1-4CA4-AF01-A515959FD0AB}" destId="{5FA615A2-9144-47C3-B84F-345DDC66EA1E}" srcOrd="3" destOrd="0" presId="urn:microsoft.com/office/officeart/2018/2/layout/IconVerticalSolidList"/>
    <dgm:cxn modelId="{B905D883-5FAE-4CAD-B94A-C5178983EFFF}" type="presParOf" srcId="{8DC7F969-8C77-43D7-B56E-305F5020744B}" destId="{F2477184-2238-4303-900D-F11297B7C232}" srcOrd="11" destOrd="0" presId="urn:microsoft.com/office/officeart/2018/2/layout/IconVerticalSolidList"/>
    <dgm:cxn modelId="{5B53D2AF-403F-4195-9509-19DB584E6A00}" type="presParOf" srcId="{8DC7F969-8C77-43D7-B56E-305F5020744B}" destId="{FF2823B8-5D1B-4B22-AF2A-7F2CE01C8462}" srcOrd="12" destOrd="0" presId="urn:microsoft.com/office/officeart/2018/2/layout/IconVerticalSolidList"/>
    <dgm:cxn modelId="{0169756A-0B04-446E-96A3-8FC0A42B7D52}" type="presParOf" srcId="{FF2823B8-5D1B-4B22-AF2A-7F2CE01C8462}" destId="{415E4076-435A-4B77-938E-2CD3393D9321}" srcOrd="0" destOrd="0" presId="urn:microsoft.com/office/officeart/2018/2/layout/IconVerticalSolidList"/>
    <dgm:cxn modelId="{9C550B77-3A62-435D-BE4D-836D28B40F71}" type="presParOf" srcId="{FF2823B8-5D1B-4B22-AF2A-7F2CE01C8462}" destId="{1C4A96E3-FCB2-4154-BE60-58C7093D9E2E}" srcOrd="1" destOrd="0" presId="urn:microsoft.com/office/officeart/2018/2/layout/IconVerticalSolidList"/>
    <dgm:cxn modelId="{5A791F7C-4F53-4EA5-B22B-7E7FB29D3C13}" type="presParOf" srcId="{FF2823B8-5D1B-4B22-AF2A-7F2CE01C8462}" destId="{D7325A97-5815-4B1F-95F4-5C6363B60D78}" srcOrd="2" destOrd="0" presId="urn:microsoft.com/office/officeart/2018/2/layout/IconVerticalSolidList"/>
    <dgm:cxn modelId="{6A351B91-0FD7-47CD-B7E3-2E54374B405E}" type="presParOf" srcId="{FF2823B8-5D1B-4B22-AF2A-7F2CE01C8462}" destId="{449A8432-E19B-4983-B116-2D14F51B7CCA}" srcOrd="3" destOrd="0" presId="urn:microsoft.com/office/officeart/2018/2/layout/IconVerticalSolidList"/>
    <dgm:cxn modelId="{C71EA593-3CD6-466F-9595-397245FA206C}" type="presParOf" srcId="{8DC7F969-8C77-43D7-B56E-305F5020744B}" destId="{1F820BAE-85CE-4C07-8CB9-03BF034DF59C}" srcOrd="13" destOrd="0" presId="urn:microsoft.com/office/officeart/2018/2/layout/IconVerticalSolidList"/>
    <dgm:cxn modelId="{BDE38086-5DD3-47B2-8551-51F3A3F0EC8E}" type="presParOf" srcId="{8DC7F969-8C77-43D7-B56E-305F5020744B}" destId="{E3544F12-688D-401F-B5AB-AFF9176F04AC}" srcOrd="14" destOrd="0" presId="urn:microsoft.com/office/officeart/2018/2/layout/IconVerticalSolidList"/>
    <dgm:cxn modelId="{8307706F-7B08-47D2-A4B0-988D863A7E56}" type="presParOf" srcId="{E3544F12-688D-401F-B5AB-AFF9176F04AC}" destId="{E9BAEA3E-8FD9-4D37-B84D-2A3E2D65C754}" srcOrd="0" destOrd="0" presId="urn:microsoft.com/office/officeart/2018/2/layout/IconVerticalSolidList"/>
    <dgm:cxn modelId="{0871C498-28E9-4390-87BB-174D001DAEAB}" type="presParOf" srcId="{E3544F12-688D-401F-B5AB-AFF9176F04AC}" destId="{A01C8482-9261-485E-9879-C70180330A9A}" srcOrd="1" destOrd="0" presId="urn:microsoft.com/office/officeart/2018/2/layout/IconVerticalSolidList"/>
    <dgm:cxn modelId="{3033C0D8-53D7-466B-B5D2-F4771C538717}" type="presParOf" srcId="{E3544F12-688D-401F-B5AB-AFF9176F04AC}" destId="{E3CCB747-CF56-4B76-91ED-73653D941EC6}" srcOrd="2" destOrd="0" presId="urn:microsoft.com/office/officeart/2018/2/layout/IconVerticalSolidList"/>
    <dgm:cxn modelId="{EBC77024-205C-4635-88F8-60CDA8217B37}" type="presParOf" srcId="{E3544F12-688D-401F-B5AB-AFF9176F04AC}" destId="{F517D43D-170C-4187-A74C-3B599E4481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1FCBA-E76D-4C6A-8F4A-873278B34484}">
      <dsp:nvSpPr>
        <dsp:cNvPr id="0" name=""/>
        <dsp:cNvSpPr/>
      </dsp:nvSpPr>
      <dsp:spPr>
        <a:xfrm>
          <a:off x="0" y="576"/>
          <a:ext cx="4308514" cy="484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C0A5C-A678-4546-B84B-710F27EFF6BF}">
      <dsp:nvSpPr>
        <dsp:cNvPr id="0" name=""/>
        <dsp:cNvSpPr/>
      </dsp:nvSpPr>
      <dsp:spPr>
        <a:xfrm>
          <a:off x="146599" y="109618"/>
          <a:ext cx="266545" cy="2665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792E2-AC6C-41B0-9BB3-F52E785350F2}">
      <dsp:nvSpPr>
        <dsp:cNvPr id="0" name=""/>
        <dsp:cNvSpPr/>
      </dsp:nvSpPr>
      <dsp:spPr>
        <a:xfrm>
          <a:off x="559745" y="576"/>
          <a:ext cx="3748768" cy="48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90" tIns="51290" rIns="51290" bIns="512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kern="1200"/>
            <a:t>Smart Cities (Smart parking, Traffic congestion)</a:t>
          </a:r>
          <a:endParaRPr lang="en-US" sz="1400" kern="1200"/>
        </a:p>
      </dsp:txBody>
      <dsp:txXfrm>
        <a:off x="559745" y="576"/>
        <a:ext cx="3748768" cy="484627"/>
      </dsp:txXfrm>
    </dsp:sp>
    <dsp:sp modelId="{61C36DA8-D8FD-4D46-BB4B-3CBD7E8F2985}">
      <dsp:nvSpPr>
        <dsp:cNvPr id="0" name=""/>
        <dsp:cNvSpPr/>
      </dsp:nvSpPr>
      <dsp:spPr>
        <a:xfrm>
          <a:off x="0" y="606361"/>
          <a:ext cx="4308514" cy="484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6912D-9418-40C0-AC67-56DE07070C06}">
      <dsp:nvSpPr>
        <dsp:cNvPr id="0" name=""/>
        <dsp:cNvSpPr/>
      </dsp:nvSpPr>
      <dsp:spPr>
        <a:xfrm>
          <a:off x="146599" y="715403"/>
          <a:ext cx="266545" cy="2665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4E9FD-EE42-463B-9FC5-E91375037754}">
      <dsp:nvSpPr>
        <dsp:cNvPr id="0" name=""/>
        <dsp:cNvSpPr/>
      </dsp:nvSpPr>
      <dsp:spPr>
        <a:xfrm>
          <a:off x="559745" y="606361"/>
          <a:ext cx="3748768" cy="48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90" tIns="51290" rIns="51290" bIns="512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kern="1200" dirty="0"/>
            <a:t>Retail (intelligent shopping, NFC payment)</a:t>
          </a:r>
          <a:endParaRPr lang="en-US" sz="1400" kern="1200" dirty="0"/>
        </a:p>
      </dsp:txBody>
      <dsp:txXfrm>
        <a:off x="559745" y="606361"/>
        <a:ext cx="3748768" cy="484627"/>
      </dsp:txXfrm>
    </dsp:sp>
    <dsp:sp modelId="{3CD6DD0F-D454-456E-A704-495D784D8E8B}">
      <dsp:nvSpPr>
        <dsp:cNvPr id="0" name=""/>
        <dsp:cNvSpPr/>
      </dsp:nvSpPr>
      <dsp:spPr>
        <a:xfrm>
          <a:off x="0" y="1212146"/>
          <a:ext cx="4308514" cy="484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4931B-7479-4304-9FCA-FA912123E6F8}">
      <dsp:nvSpPr>
        <dsp:cNvPr id="0" name=""/>
        <dsp:cNvSpPr/>
      </dsp:nvSpPr>
      <dsp:spPr>
        <a:xfrm>
          <a:off x="146599" y="1321187"/>
          <a:ext cx="266545" cy="2665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B821B-80EF-4C76-AB71-A0B314A16788}">
      <dsp:nvSpPr>
        <dsp:cNvPr id="0" name=""/>
        <dsp:cNvSpPr/>
      </dsp:nvSpPr>
      <dsp:spPr>
        <a:xfrm>
          <a:off x="559745" y="1212146"/>
          <a:ext cx="3748768" cy="48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90" tIns="51290" rIns="51290" bIns="512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kern="1200"/>
            <a:t>Logistics (quality of shipment conditions, item location)</a:t>
          </a:r>
          <a:endParaRPr lang="en-US" sz="1400" kern="1200"/>
        </a:p>
      </dsp:txBody>
      <dsp:txXfrm>
        <a:off x="559745" y="1212146"/>
        <a:ext cx="3748768" cy="484627"/>
      </dsp:txXfrm>
    </dsp:sp>
    <dsp:sp modelId="{0380D970-130E-48FC-83AE-A730DD95BC03}">
      <dsp:nvSpPr>
        <dsp:cNvPr id="0" name=""/>
        <dsp:cNvSpPr/>
      </dsp:nvSpPr>
      <dsp:spPr>
        <a:xfrm>
          <a:off x="0" y="1804720"/>
          <a:ext cx="4308514" cy="484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01AAF-4AE4-406D-AFA2-365E56B3D81D}">
      <dsp:nvSpPr>
        <dsp:cNvPr id="0" name=""/>
        <dsp:cNvSpPr/>
      </dsp:nvSpPr>
      <dsp:spPr>
        <a:xfrm>
          <a:off x="146599" y="1926972"/>
          <a:ext cx="266545" cy="2665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3B31E-8586-4827-99D4-CD4B2A4A75CC}">
      <dsp:nvSpPr>
        <dsp:cNvPr id="0" name=""/>
        <dsp:cNvSpPr/>
      </dsp:nvSpPr>
      <dsp:spPr>
        <a:xfrm>
          <a:off x="559745" y="1817931"/>
          <a:ext cx="3748768" cy="48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90" tIns="51290" rIns="51290" bIns="512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kern="1200"/>
            <a:t>Industrial Control (M2M apps, indoor asset location RFID)</a:t>
          </a:r>
          <a:endParaRPr lang="en-US" sz="1400" kern="1200"/>
        </a:p>
      </dsp:txBody>
      <dsp:txXfrm>
        <a:off x="559745" y="1817931"/>
        <a:ext cx="3748768" cy="484627"/>
      </dsp:txXfrm>
    </dsp:sp>
    <dsp:sp modelId="{AD652728-EAF7-40B6-85A8-5D1B8600FEC1}">
      <dsp:nvSpPr>
        <dsp:cNvPr id="0" name=""/>
        <dsp:cNvSpPr/>
      </dsp:nvSpPr>
      <dsp:spPr>
        <a:xfrm>
          <a:off x="0" y="2423716"/>
          <a:ext cx="4308514" cy="484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C66C2-A812-44EE-9C05-417449CE8FD7}">
      <dsp:nvSpPr>
        <dsp:cNvPr id="0" name=""/>
        <dsp:cNvSpPr/>
      </dsp:nvSpPr>
      <dsp:spPr>
        <a:xfrm>
          <a:off x="146599" y="2532757"/>
          <a:ext cx="266545" cy="2665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C6ACC-9014-489B-AE6B-F5B1B0D81EE3}">
      <dsp:nvSpPr>
        <dsp:cNvPr id="0" name=""/>
        <dsp:cNvSpPr/>
      </dsp:nvSpPr>
      <dsp:spPr>
        <a:xfrm>
          <a:off x="559745" y="2423716"/>
          <a:ext cx="3748768" cy="48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90" tIns="51290" rIns="51290" bIns="512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kern="1200"/>
            <a:t>Smart Agriculture (Green houses, Wine quality)</a:t>
          </a:r>
          <a:endParaRPr lang="en-US" sz="1400" kern="1200"/>
        </a:p>
      </dsp:txBody>
      <dsp:txXfrm>
        <a:off x="559745" y="2423716"/>
        <a:ext cx="3748768" cy="484627"/>
      </dsp:txXfrm>
    </dsp:sp>
    <dsp:sp modelId="{CB38BD56-FBFE-4B51-B9B9-4AF11F293751}">
      <dsp:nvSpPr>
        <dsp:cNvPr id="0" name=""/>
        <dsp:cNvSpPr/>
      </dsp:nvSpPr>
      <dsp:spPr>
        <a:xfrm>
          <a:off x="0" y="3029501"/>
          <a:ext cx="4308514" cy="484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37479-E1A4-472D-BDBD-F5DAFFD98384}">
      <dsp:nvSpPr>
        <dsp:cNvPr id="0" name=""/>
        <dsp:cNvSpPr/>
      </dsp:nvSpPr>
      <dsp:spPr>
        <a:xfrm>
          <a:off x="146599" y="3138542"/>
          <a:ext cx="266545" cy="2665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615A2-9144-47C3-B84F-345DDC66EA1E}">
      <dsp:nvSpPr>
        <dsp:cNvPr id="0" name=""/>
        <dsp:cNvSpPr/>
      </dsp:nvSpPr>
      <dsp:spPr>
        <a:xfrm>
          <a:off x="559745" y="3029501"/>
          <a:ext cx="3748768" cy="48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90" tIns="51290" rIns="51290" bIns="512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kern="1200"/>
            <a:t>Smart Animal Farming (Animal Tracking, Toxic Gas emissions)</a:t>
          </a:r>
          <a:endParaRPr lang="en-US" sz="1400" kern="1200"/>
        </a:p>
      </dsp:txBody>
      <dsp:txXfrm>
        <a:off x="559745" y="3029501"/>
        <a:ext cx="3748768" cy="484627"/>
      </dsp:txXfrm>
    </dsp:sp>
    <dsp:sp modelId="{415E4076-435A-4B77-938E-2CD3393D9321}">
      <dsp:nvSpPr>
        <dsp:cNvPr id="0" name=""/>
        <dsp:cNvSpPr/>
      </dsp:nvSpPr>
      <dsp:spPr>
        <a:xfrm>
          <a:off x="0" y="3635286"/>
          <a:ext cx="4308514" cy="484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A96E3-FCB2-4154-BE60-58C7093D9E2E}">
      <dsp:nvSpPr>
        <dsp:cNvPr id="0" name=""/>
        <dsp:cNvSpPr/>
      </dsp:nvSpPr>
      <dsp:spPr>
        <a:xfrm>
          <a:off x="146599" y="3744327"/>
          <a:ext cx="266545" cy="26654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A8432-E19B-4983-B116-2D14F51B7CCA}">
      <dsp:nvSpPr>
        <dsp:cNvPr id="0" name=""/>
        <dsp:cNvSpPr/>
      </dsp:nvSpPr>
      <dsp:spPr>
        <a:xfrm>
          <a:off x="559745" y="3635286"/>
          <a:ext cx="3748768" cy="48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90" tIns="51290" rIns="51290" bIns="512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kern="1200"/>
            <a:t>Domestic (Energy &amp; water use, Remote control)</a:t>
          </a:r>
          <a:endParaRPr lang="en-US" sz="1400" kern="1200"/>
        </a:p>
      </dsp:txBody>
      <dsp:txXfrm>
        <a:off x="559745" y="3635286"/>
        <a:ext cx="3748768" cy="484627"/>
      </dsp:txXfrm>
    </dsp:sp>
    <dsp:sp modelId="{E9BAEA3E-8FD9-4D37-B84D-2A3E2D65C754}">
      <dsp:nvSpPr>
        <dsp:cNvPr id="0" name=""/>
        <dsp:cNvSpPr/>
      </dsp:nvSpPr>
      <dsp:spPr>
        <a:xfrm>
          <a:off x="0" y="4241071"/>
          <a:ext cx="4308514" cy="484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C8482-9261-485E-9879-C70180330A9A}">
      <dsp:nvSpPr>
        <dsp:cNvPr id="0" name=""/>
        <dsp:cNvSpPr/>
      </dsp:nvSpPr>
      <dsp:spPr>
        <a:xfrm>
          <a:off x="146599" y="4350112"/>
          <a:ext cx="266545" cy="26654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7D43D-170C-4187-A74C-3B599E4481EF}">
      <dsp:nvSpPr>
        <dsp:cNvPr id="0" name=""/>
        <dsp:cNvSpPr/>
      </dsp:nvSpPr>
      <dsp:spPr>
        <a:xfrm>
          <a:off x="559745" y="4241071"/>
          <a:ext cx="3748768" cy="48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290" tIns="51290" rIns="51290" bIns="512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400" kern="1200"/>
            <a:t>Ehealth (Patient Surveillance, UV radiation)</a:t>
          </a:r>
          <a:endParaRPr lang="en-US" sz="1400" kern="1200"/>
        </a:p>
      </dsp:txBody>
      <dsp:txXfrm>
        <a:off x="559745" y="4241071"/>
        <a:ext cx="3748768" cy="484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8C58-07EF-404D-B457-37886CF22D71}" type="datetimeFigureOut">
              <a:rPr lang="en-NZ" smtClean="0"/>
              <a:t>4/04/2024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3575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4EF88-E836-44B1-9C0B-F43CD65EDBC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425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#_ENREF_9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092E-412D-45AC-AE2D-7D4B9E2C35AB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9123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See article for detail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94367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kern="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Ahmid</a:t>
            </a:r>
            <a:r>
              <a:rPr lang="en-NZ" sz="1800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and O. </a:t>
            </a:r>
            <a:r>
              <a:rPr lang="en-NZ" sz="1800" kern="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Kazar</a:t>
            </a:r>
            <a:r>
              <a:rPr lang="en-NZ" sz="1800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(2023). "A comprehensive review of the internet of things security." </a:t>
            </a:r>
            <a:r>
              <a:rPr lang="en-NZ" sz="1800" u="sng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Applied Security Research</a:t>
            </a:r>
            <a:r>
              <a:rPr lang="en-NZ" sz="1800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NZ" sz="1800" b="1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en-NZ" sz="1800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(3): 289-305. </a:t>
            </a:r>
            <a:endParaRPr lang="en-NZ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8010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/>
            <a:r>
              <a:rPr lang="en-NZ" sz="1800" dirty="0" err="1">
                <a:latin typeface="Segoe UI" panose="020B0502040204020203" pitchFamily="34" charset="0"/>
              </a:rPr>
              <a:t>Ahmid</a:t>
            </a:r>
            <a:r>
              <a:rPr lang="en-NZ" sz="1800" dirty="0">
                <a:latin typeface="Segoe UI" panose="020B0502040204020203" pitchFamily="34" charset="0"/>
              </a:rPr>
              <a:t>, M. and O. </a:t>
            </a:r>
            <a:r>
              <a:rPr lang="en-NZ" sz="1800" dirty="0" err="1">
                <a:latin typeface="Segoe UI" panose="020B0502040204020203" pitchFamily="34" charset="0"/>
              </a:rPr>
              <a:t>Kazar</a:t>
            </a:r>
            <a:r>
              <a:rPr lang="en-NZ" sz="1800" dirty="0">
                <a:latin typeface="Segoe UI" panose="020B0502040204020203" pitchFamily="34" charset="0"/>
              </a:rPr>
              <a:t> (2023). "A comprehensive review of the internet of things security." </a:t>
            </a:r>
            <a:r>
              <a:rPr lang="en-NZ" sz="1800" u="sng" dirty="0">
                <a:latin typeface="Segoe UI" panose="020B0502040204020203" pitchFamily="34" charset="0"/>
              </a:rPr>
              <a:t>Journal of Applied Security Research </a:t>
            </a:r>
            <a:r>
              <a:rPr lang="en-NZ" sz="1800" b="1" u="sng" dirty="0">
                <a:latin typeface="Segoe UI" panose="020B0502040204020203" pitchFamily="34" charset="0"/>
              </a:rPr>
              <a:t>18(3): 289-305.</a:t>
            </a:r>
          </a:p>
          <a:p>
            <a:pPr marR="0"/>
            <a:r>
              <a:rPr lang="en-NZ" sz="1800" dirty="0">
                <a:latin typeface="Segoe UI" panose="020B0502040204020203" pitchFamily="34" charset="0"/>
              </a:rPr>
              <a:t>	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911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Evans, D. (2011). The internet of things: How the next evolution of the internet is changing everything. </a:t>
            </a:r>
            <a:r>
              <a:rPr lang="en-NZ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white paper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NZ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(2011), 1-11.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Zhao, K., &amp; Ge, L. (2013, December). A survey on the internet of things security. In </a:t>
            </a:r>
            <a:r>
              <a:rPr lang="en-NZ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 Ninth International Conference on Computational Intelligence and Security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(pp. 663-667). IEEE.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dirty="0"/>
              <a:t>Kai, K. A. N. G., PANG, Z. B., &amp; Cong, W. A. N. G. (2013). Security and privacy mechanism for health internet of things. </a:t>
            </a:r>
            <a:r>
              <a:rPr lang="en-NZ" sz="1200" i="1" dirty="0"/>
              <a:t>The Journal of China Universities of Posts and Telecommunications</a:t>
            </a:r>
            <a:r>
              <a:rPr lang="en-NZ" sz="1200" dirty="0"/>
              <a:t>, </a:t>
            </a:r>
            <a:r>
              <a:rPr lang="en-NZ" sz="1200" i="1" dirty="0"/>
              <a:t>20</a:t>
            </a:r>
            <a:r>
              <a:rPr lang="en-NZ" sz="1200" dirty="0"/>
              <a:t>, 64-68</a:t>
            </a: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4F43-6886-4A2A-B96E-A639DF8EFC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81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Perception Layer</a:t>
            </a: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perception layer is the sense organ of IoT. It aims at recognizing objects and gathering information. This layer includes RFID tags, 2-D barcode labels and readers, terminals, GPS, camera, sensors and sensor network.</a:t>
            </a: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ii. The network layer</a:t>
            </a: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layer represents the nucleus of IoT. It processes and transmits information received from the perception layer to the application layer. The network layer comprises of the following; information center, intelligent processing center, Internet network systems and network management center. </a:t>
            </a: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iii. The Application Layer</a:t>
            </a: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layer is a fusion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IoT’s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socio-business requirements in order to realize the in-depth system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layer represents the confluence of IoT and industrial technology with a mix of industrial needs and system processes. Though the IoT is still in its infancy and many researchers still consider it a “cloud-castle” as it is still in its formative stage and does not yet have a definite form (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action="ppaction://hlinkfile" tooltip="Holler, 2014 #197"/>
              </a:rPr>
              <a:t>Holler &amp; 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action="ppaction://hlinkfile" tooltip="Holler, 2014 #197"/>
              </a:rPr>
              <a:t>Tsiatsis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action="ppaction://hlinkfile" tooltip="Holler, 2014 #197"/>
              </a:rPr>
              <a:t>, 2014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As advised by (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action="ppaction://hlinkfile" tooltip="Holler, 2014 #197"/>
              </a:rPr>
              <a:t>Holler &amp; 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action="ppaction://hlinkfile" tooltip="Holler, 2014 #197"/>
              </a:rPr>
              <a:t>Tsiatsis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action="ppaction://hlinkfile" tooltip="Holler, 2014 #197"/>
              </a:rPr>
              <a:t>, 2014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 the two-system structure of IoT namely;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Internet, and the</a:t>
            </a:r>
            <a:r>
              <a:rPr lang="en-US" sz="120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communications 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be analyzed in order to gain better understanding of IoT and hence create a better architecture for the Internet of Things.</a:t>
            </a: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4F43-6886-4A2A-B96E-A639DF8EFC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77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Khan, M. A., &amp; Salah, K. (2018). IoT security: Review, blockchain solutions, and open challenges. </a:t>
            </a:r>
            <a:r>
              <a:rPr lang="en-NZ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Generation Computer Systems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NZ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82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395-411.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4F43-6886-4A2A-B96E-A639DF8EFCE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28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Z" sz="1200" b="0" i="0" u="none" strike="noStrike" baseline="0" dirty="0">
                <a:latin typeface="MinionPro-Regular2"/>
              </a:rPr>
              <a:t>The processing layer is also recognized as the middleware layer. It is responsible for controlling, </a:t>
            </a:r>
            <a:r>
              <a:rPr lang="en-NZ" sz="1200" b="0" i="0" u="none" strike="noStrike" baseline="0" dirty="0" err="1">
                <a:latin typeface="MinionPro-Regular2"/>
              </a:rPr>
              <a:t>analyzing</a:t>
            </a:r>
            <a:r>
              <a:rPr lang="en-NZ" sz="1200" b="0" i="0" u="none" strike="noStrike" baseline="0" dirty="0">
                <a:latin typeface="MinionPro-Regular2"/>
              </a:rPr>
              <a:t>, processing, and storing received data. It can make decisions according to the processing data without human intervention. 'is layer benefits from existing solutions including cloud computing, big data, and databases.</a:t>
            </a:r>
          </a:p>
          <a:p>
            <a:pPr algn="l"/>
            <a:r>
              <a:rPr lang="en-NZ" sz="1200" dirty="0">
                <a:latin typeface="MinionPro-Regular2"/>
              </a:rPr>
              <a:t>The </a:t>
            </a:r>
            <a:r>
              <a:rPr lang="en-NZ" sz="1200" b="0" i="0" u="none" strike="noStrike" baseline="0" dirty="0">
                <a:latin typeface="MinionPro-Regular2"/>
              </a:rPr>
              <a:t>business layer has a responsibility to manage the whole IoT systems. Its role is to control applications, business, and profit models. Furthermore, the users’ privacy can be managed by this layer.</a:t>
            </a:r>
          </a:p>
          <a:p>
            <a:pPr algn="l"/>
            <a:r>
              <a:rPr lang="en-NZ" sz="1800" dirty="0" err="1">
                <a:latin typeface="Segoe UI" panose="020B0502040204020203" pitchFamily="34" charset="0"/>
              </a:rPr>
              <a:t>Azrour</a:t>
            </a:r>
            <a:r>
              <a:rPr lang="en-NZ" sz="1800" dirty="0">
                <a:latin typeface="Segoe UI" panose="020B0502040204020203" pitchFamily="34" charset="0"/>
              </a:rPr>
              <a:t>, M., et al. (2021). "Internet of things security: challenges and key issues." </a:t>
            </a:r>
            <a:r>
              <a:rPr lang="en-NZ" sz="1800" u="sng" dirty="0">
                <a:latin typeface="Segoe UI" panose="020B0502040204020203" pitchFamily="34" charset="0"/>
              </a:rPr>
              <a:t>Security and Communication Networks </a:t>
            </a:r>
            <a:r>
              <a:rPr lang="en-NZ" sz="1800" b="1" u="sng" dirty="0">
                <a:latin typeface="Segoe UI" panose="020B0502040204020203" pitchFamily="34" charset="0"/>
              </a:rPr>
              <a:t>2021: 1-11.</a:t>
            </a: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010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/>
            <a:r>
              <a:rPr lang="en-NZ" sz="1800" dirty="0" err="1">
                <a:latin typeface="Segoe UI" panose="020B0502040204020203" pitchFamily="34" charset="0"/>
              </a:rPr>
              <a:t>Ahmid</a:t>
            </a:r>
            <a:r>
              <a:rPr lang="en-NZ" sz="1800" dirty="0">
                <a:latin typeface="Segoe UI" panose="020B0502040204020203" pitchFamily="34" charset="0"/>
              </a:rPr>
              <a:t>, M. and O. </a:t>
            </a:r>
            <a:r>
              <a:rPr lang="en-NZ" sz="1800" dirty="0" err="1">
                <a:latin typeface="Segoe UI" panose="020B0502040204020203" pitchFamily="34" charset="0"/>
              </a:rPr>
              <a:t>Kazar</a:t>
            </a:r>
            <a:r>
              <a:rPr lang="en-NZ" sz="1800" dirty="0">
                <a:latin typeface="Segoe UI" panose="020B0502040204020203" pitchFamily="34" charset="0"/>
              </a:rPr>
              <a:t> (2023). "A comprehensive review of the internet of things security." </a:t>
            </a:r>
            <a:r>
              <a:rPr lang="en-NZ" sz="1800" u="sng" dirty="0">
                <a:latin typeface="Segoe UI" panose="020B0502040204020203" pitchFamily="34" charset="0"/>
              </a:rPr>
              <a:t>Journal of Applied Security Research </a:t>
            </a:r>
            <a:r>
              <a:rPr lang="en-NZ" sz="1800" b="1" u="sng" dirty="0">
                <a:latin typeface="Segoe UI" panose="020B0502040204020203" pitchFamily="34" charset="0"/>
              </a:rPr>
              <a:t>18(3): 289-305.</a:t>
            </a:r>
          </a:p>
          <a:p>
            <a:pPr marR="0"/>
            <a:r>
              <a:rPr lang="en-NZ" sz="1800" dirty="0">
                <a:latin typeface="Segoe UI" panose="020B0502040204020203" pitchFamily="34" charset="0"/>
              </a:rPr>
              <a:t>	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134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More complicated due to the safety of routing information and information payload that will traverse heterogeneous networks of billions of devices in wired and wireless forms.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IOT security challenges:  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Zhao, K., &amp; Ge, L. (2013, December). A survey on the internet of things security. In </a:t>
            </a:r>
            <a:r>
              <a:rPr lang="en-NZ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 Ninth International Conference on Computational Intelligence and Security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(pp. 663-667). IEEE</a:t>
            </a:r>
            <a:endParaRPr lang="en-N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IOT Challenges </a:t>
            </a:r>
            <a:r>
              <a:rPr lang="en-NZ" sz="1800" dirty="0" err="1">
                <a:latin typeface="Segoe UI" panose="020B0502040204020203" pitchFamily="34" charset="0"/>
              </a:rPr>
              <a:t>Kouicem</a:t>
            </a:r>
            <a:r>
              <a:rPr lang="en-NZ" sz="1800" dirty="0">
                <a:latin typeface="Segoe UI" panose="020B0502040204020203" pitchFamily="34" charset="0"/>
              </a:rPr>
              <a:t>, D. E., et al. (2018). "Internet of things security: A top-down survey." </a:t>
            </a:r>
            <a:r>
              <a:rPr lang="en-NZ" sz="1800" u="sng" dirty="0">
                <a:latin typeface="Segoe UI" panose="020B0502040204020203" pitchFamily="34" charset="0"/>
              </a:rPr>
              <a:t>Computer Networks </a:t>
            </a:r>
            <a:r>
              <a:rPr lang="en-NZ" sz="1800" b="1" u="sng" dirty="0">
                <a:latin typeface="Segoe UI" panose="020B0502040204020203" pitchFamily="34" charset="0"/>
              </a:rPr>
              <a:t>141: 199-221. </a:t>
            </a: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4F43-6886-4A2A-B96E-A639DF8EFC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41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Zhao, K., &amp; Ge, L. (2013, December). A survey on the internet of things security. In </a:t>
            </a:r>
            <a:r>
              <a:rPr lang="en-NZ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 Ninth International Conference on Computational Intelligence and Security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(pp. 663-667). IEEE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5461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800" kern="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Kouicem</a:t>
            </a:r>
            <a:r>
              <a:rPr lang="en-NZ" sz="1800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 E., et al. (2018). "Internet of things security: A top-down survey." </a:t>
            </a:r>
            <a:r>
              <a:rPr lang="en-NZ" sz="1800" u="sng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Networks</a:t>
            </a:r>
            <a:r>
              <a:rPr lang="en-NZ" sz="1800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NZ" sz="1800" b="1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141</a:t>
            </a:r>
            <a:r>
              <a:rPr lang="en-NZ" sz="1800" kern="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199-221. </a:t>
            </a:r>
            <a:endParaRPr lang="en-NZ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Z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0648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3C2B07E4-CDF9-4C88-A2F3-04620E58224D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23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2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00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3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48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68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722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074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90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5375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095375" y="1844530"/>
            <a:ext cx="7886700" cy="4351338"/>
          </a:xfrm>
        </p:spPr>
        <p:txBody>
          <a:bodyPr/>
          <a:lstStyle>
            <a:lvl1pPr>
              <a:buClr>
                <a:srgbClr val="F58220"/>
              </a:buClr>
              <a:defRPr/>
            </a:lvl1pPr>
            <a:lvl2pPr>
              <a:buClr>
                <a:srgbClr val="F58220"/>
              </a:buClr>
              <a:defRPr/>
            </a:lvl2pPr>
            <a:lvl3pPr>
              <a:buClr>
                <a:srgbClr val="F58220"/>
              </a:buClr>
              <a:defRPr/>
            </a:lvl3pPr>
            <a:lvl4pPr>
              <a:buClr>
                <a:srgbClr val="F58220"/>
              </a:buClr>
              <a:defRPr/>
            </a:lvl4pPr>
            <a:lvl5pPr>
              <a:buClr>
                <a:srgbClr val="F5822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7078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03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76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302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8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1FE3F-AE0A-419E-B6B1-F82558A7511C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t>4/04/2024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C08B2-08D7-42C5-BBC5-46DF6C964FDB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5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8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8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3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www.libelium.com/top_50_iot_sensor_applications_ranking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 descr="Overlapping hexagons creating a seamless design">
            <a:extLst>
              <a:ext uri="{FF2B5EF4-FFF2-40B4-BE49-F238E27FC236}">
                <a16:creationId xmlns:a16="http://schemas.microsoft.com/office/drawing/2014/main" id="{4A3BC331-4320-4FC5-8F39-B6C260E45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5000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394CF-DE8B-4637-8D72-2D79A8DE9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COMP821 semester 1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DACF5-C40B-4312-A4EF-DBFD4046F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Internet  of  Things (IoT)  Security   </a:t>
            </a:r>
          </a:p>
        </p:txBody>
      </p:sp>
    </p:spTree>
    <p:extLst>
      <p:ext uri="{BB962C8B-B14F-4D97-AF65-F5344CB8AC3E}">
        <p14:creationId xmlns:p14="http://schemas.microsoft.com/office/powerpoint/2010/main" val="30003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B7963-4A5B-AAC2-CBC5-8F1E474C6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2138"/>
            <a:ext cx="9144000" cy="3393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C4595-8A37-4187-D14F-B626B789B92E}"/>
              </a:ext>
            </a:extLst>
          </p:cNvPr>
          <p:cNvSpPr txBox="1"/>
          <p:nvPr/>
        </p:nvSpPr>
        <p:spPr>
          <a:xfrm>
            <a:off x="1754948" y="757660"/>
            <a:ext cx="49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err="1"/>
              <a:t>Ahmid</a:t>
            </a:r>
            <a:r>
              <a:rPr lang="en-NZ" dirty="0"/>
              <a:t> et al, 2023</a:t>
            </a:r>
          </a:p>
        </p:txBody>
      </p:sp>
    </p:spTree>
    <p:extLst>
      <p:ext uri="{BB962C8B-B14F-4D97-AF65-F5344CB8AC3E}">
        <p14:creationId xmlns:p14="http://schemas.microsoft.com/office/powerpoint/2010/main" val="4096401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F4A8-2D3D-2A3C-8600-031EA6D3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IoT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6513B-24AB-92D5-F379-09694AF86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677" y="3806196"/>
            <a:ext cx="7968343" cy="1818517"/>
          </a:xfrm>
        </p:spPr>
        <p:txBody>
          <a:bodyPr>
            <a:normAutofit fontScale="92500" lnSpcReduction="20000"/>
          </a:bodyPr>
          <a:lstStyle/>
          <a:p>
            <a:r>
              <a:rPr lang="en-NZ" dirty="0"/>
              <a:t>PRE-ASSIGNED READINGS</a:t>
            </a:r>
          </a:p>
          <a:p>
            <a:r>
              <a:rPr lang="en-NZ" dirty="0"/>
              <a:t>1. </a:t>
            </a:r>
            <a:r>
              <a:rPr lang="en-NZ" sz="1800" dirty="0" err="1">
                <a:latin typeface="Segoe UI" panose="020B0502040204020203" pitchFamily="34" charset="0"/>
              </a:rPr>
              <a:t>Ahmid</a:t>
            </a:r>
            <a:r>
              <a:rPr lang="en-NZ" sz="1800" dirty="0">
                <a:latin typeface="Segoe UI" panose="020B0502040204020203" pitchFamily="34" charset="0"/>
              </a:rPr>
              <a:t>, M. and O. </a:t>
            </a:r>
            <a:r>
              <a:rPr lang="en-NZ" sz="1800" dirty="0" err="1">
                <a:latin typeface="Segoe UI" panose="020B0502040204020203" pitchFamily="34" charset="0"/>
              </a:rPr>
              <a:t>Kazar</a:t>
            </a:r>
            <a:r>
              <a:rPr lang="en-NZ" sz="1800" dirty="0">
                <a:latin typeface="Segoe UI" panose="020B0502040204020203" pitchFamily="34" charset="0"/>
              </a:rPr>
              <a:t> (2023). "A comprehensive review of the internet of things security." </a:t>
            </a:r>
            <a:r>
              <a:rPr lang="en-NZ" sz="1800" u="sng" dirty="0">
                <a:latin typeface="Segoe UI" panose="020B0502040204020203" pitchFamily="34" charset="0"/>
              </a:rPr>
              <a:t>Journal of Applied Security Research </a:t>
            </a:r>
            <a:r>
              <a:rPr lang="en-NZ" sz="1800" b="1" u="sng" dirty="0">
                <a:latin typeface="Segoe UI" panose="020B0502040204020203" pitchFamily="34" charset="0"/>
              </a:rPr>
              <a:t>18(3): 289-305.</a:t>
            </a:r>
            <a:endParaRPr lang="en-NZ" dirty="0"/>
          </a:p>
          <a:p>
            <a:r>
              <a:rPr lang="en-NZ" dirty="0"/>
              <a:t>2. </a:t>
            </a:r>
            <a:r>
              <a:rPr lang="en-NZ" sz="1800" dirty="0" err="1">
                <a:latin typeface="Segoe UI" panose="020B0502040204020203" pitchFamily="34" charset="0"/>
              </a:rPr>
              <a:t>Kouicem</a:t>
            </a:r>
            <a:r>
              <a:rPr lang="en-NZ" sz="1800" dirty="0">
                <a:latin typeface="Segoe UI" panose="020B0502040204020203" pitchFamily="34" charset="0"/>
              </a:rPr>
              <a:t>, D. E., et al. (2018). "Internet of things security: A top-down survey." </a:t>
            </a:r>
            <a:r>
              <a:rPr lang="en-NZ" sz="1800" u="sng" dirty="0">
                <a:latin typeface="Segoe UI" panose="020B0502040204020203" pitchFamily="34" charset="0"/>
              </a:rPr>
              <a:t>Computer Networks </a:t>
            </a:r>
            <a:r>
              <a:rPr lang="en-NZ" sz="1800" b="1" u="sng" dirty="0">
                <a:latin typeface="Segoe UI" panose="020B0502040204020203" pitchFamily="34" charset="0"/>
              </a:rPr>
              <a:t>141: 199-221.</a:t>
            </a: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687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1097" y="93899"/>
            <a:ext cx="4131117" cy="53848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/>
              <a:t>Security in IoT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45720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IoT has  specific security requirements </a:t>
            </a:r>
          </a:p>
          <a:p>
            <a:pPr marL="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More complicated due to: </a:t>
            </a:r>
          </a:p>
          <a:p>
            <a:pPr marL="91440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Concerns about the safety of  the routing information</a:t>
            </a:r>
          </a:p>
          <a:p>
            <a:pPr marL="91440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Information payload traverses heterogeneous and lossy wireless networks</a:t>
            </a:r>
          </a:p>
          <a:p>
            <a:pPr marL="91440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Some devices do not have a conventional user interface and are placed in physically unprotected and unattended environments</a:t>
            </a:r>
          </a:p>
          <a:p>
            <a:pPr marL="91440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/>
              <a:t>Security solutions have to be affordable for constrained IoT devices</a:t>
            </a:r>
          </a:p>
          <a:p>
            <a:pPr marL="914400"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685800" lvl="1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799665-041D-891C-0511-4855A366A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26" y="3628554"/>
            <a:ext cx="4307774" cy="3156447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5FD6D0-4E65-48D1-1993-9D0CE14FA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668" y="-123842"/>
            <a:ext cx="4308172" cy="355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28"/>
    </mc:Choice>
    <mc:Fallback xmlns="">
      <p:transition spd="slow" advTm="9162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85" y="-63464"/>
            <a:ext cx="60582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13"/>
    </mc:Choice>
    <mc:Fallback xmlns="">
      <p:transition spd="slow" advTm="7841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477B6-9CE7-9701-0DF9-E116F048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IoT Security  Requirements and Solutions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420C5-F9E0-05D4-E925-AE2CB63E3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 KOUICEM ET AL., 2018</a:t>
            </a:r>
          </a:p>
        </p:txBody>
      </p:sp>
    </p:spTree>
    <p:extLst>
      <p:ext uri="{BB962C8B-B14F-4D97-AF65-F5344CB8AC3E}">
        <p14:creationId xmlns:p14="http://schemas.microsoft.com/office/powerpoint/2010/main" val="128649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2E02B-AF01-2F33-CD03-1238B1D8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6143" y="1159933"/>
            <a:ext cx="10430143" cy="403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2D62A-5195-E545-0DD1-BD4B8B0E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298" y="891831"/>
            <a:ext cx="9576298" cy="531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5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F2356-02C4-5224-4D16-24F0DCDB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6" y="127000"/>
            <a:ext cx="8340132" cy="63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1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477B6-9CE7-9701-0DF9-E116F048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IoT Security features and an  An attack taxonomy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420C5-F9E0-05D4-E925-AE2CB63E3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 AHMID et al.,  2023</a:t>
            </a:r>
          </a:p>
        </p:txBody>
      </p:sp>
    </p:spTree>
    <p:extLst>
      <p:ext uri="{BB962C8B-B14F-4D97-AF65-F5344CB8AC3E}">
        <p14:creationId xmlns:p14="http://schemas.microsoft.com/office/powerpoint/2010/main" val="3701471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476AC-65E4-0A07-7F43-A50D9369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0" y="450908"/>
            <a:ext cx="7482980" cy="59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of Things (IoT)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963397" y="1408176"/>
            <a:ext cx="7025403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-228600" defTabSz="914400"/>
            <a:r>
              <a:rPr lang="en-US" sz="1900" dirty="0"/>
              <a:t>What is the </a:t>
            </a:r>
            <a:r>
              <a:rPr lang="en-US" sz="1900" b="1" dirty="0"/>
              <a:t>Internet of Things</a:t>
            </a:r>
            <a:r>
              <a:rPr lang="en-US" sz="1900" dirty="0"/>
              <a:t> (IoT)? </a:t>
            </a:r>
          </a:p>
          <a:p>
            <a:pPr marL="0" indent="0" defTabSz="914400">
              <a:buNone/>
            </a:pPr>
            <a:r>
              <a:rPr lang="en-US" sz="1900" dirty="0"/>
              <a:t>“The pervasive interconnectivity of various devices communicating and exchanging data with one another.  “</a:t>
            </a:r>
          </a:p>
          <a:p>
            <a:pPr marL="0" indent="0" defTabSz="914400">
              <a:buNone/>
            </a:pPr>
            <a:r>
              <a:rPr lang="en-US" sz="2300" dirty="0"/>
              <a:t>IoT can be used to support scenarios  where objects, animals or people are provided with unique identifiers </a:t>
            </a:r>
          </a:p>
          <a:p>
            <a:pPr marL="0" indent="0" defTabSz="914400">
              <a:buNone/>
            </a:pPr>
            <a:r>
              <a:rPr lang="en-US" sz="1700" dirty="0"/>
              <a:t>and with the ability to transfer data over a network </a:t>
            </a:r>
            <a:r>
              <a:rPr lang="en-US" sz="1700" b="1" dirty="0"/>
              <a:t>without requiring human-to-human or human-to-computer interaction</a:t>
            </a:r>
          </a:p>
          <a:p>
            <a:pPr marL="0" indent="0" defTabSz="914400">
              <a:buNone/>
            </a:pPr>
            <a:r>
              <a:rPr lang="en-US" sz="2300" dirty="0"/>
              <a:t>IoT  is  network of physical objects which  contain embedded technology to communicate </a:t>
            </a:r>
          </a:p>
          <a:p>
            <a:pPr lvl="2" indent="-228600" defTabSz="914400"/>
            <a:r>
              <a:rPr lang="en-US" sz="1700" dirty="0"/>
              <a:t>and sense or interact with their internal states or the external environment</a:t>
            </a:r>
          </a:p>
          <a:p>
            <a:pPr lvl="1" indent="-228600" defTabSz="914400"/>
            <a:endParaRPr lang="en-US" sz="1900" dirty="0"/>
          </a:p>
          <a:p>
            <a:pPr marL="457178" lvl="1" indent="-228600" defTabSz="914400"/>
            <a:endParaRPr lang="en-US" sz="1900" dirty="0"/>
          </a:p>
          <a:p>
            <a:pPr lvl="1" indent="-228600" defTabSz="914400"/>
            <a:endParaRPr lang="en-US" sz="1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962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1989101-9251-4125-82A4-86E14C39BAC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96"/>
    </mc:Choice>
    <mc:Fallback xmlns="">
      <p:transition spd="slow" advTm="839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B7963-4A5B-AAC2-CBC5-8F1E474C6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2138"/>
            <a:ext cx="9144000" cy="3393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C4595-8A37-4187-D14F-B626B789B92E}"/>
              </a:ext>
            </a:extLst>
          </p:cNvPr>
          <p:cNvSpPr txBox="1"/>
          <p:nvPr/>
        </p:nvSpPr>
        <p:spPr>
          <a:xfrm>
            <a:off x="1805748" y="291993"/>
            <a:ext cx="49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err="1"/>
              <a:t>Ahmid</a:t>
            </a:r>
            <a:r>
              <a:rPr lang="en-NZ" dirty="0"/>
              <a:t> et al, 2023</a:t>
            </a:r>
          </a:p>
        </p:txBody>
      </p:sp>
    </p:spTree>
    <p:extLst>
      <p:ext uri="{BB962C8B-B14F-4D97-AF65-F5344CB8AC3E}">
        <p14:creationId xmlns:p14="http://schemas.microsoft.com/office/powerpoint/2010/main" val="341752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2C2AD-53F0-A955-5A3D-C722539B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270"/>
            <a:ext cx="9144000" cy="45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98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FA2D0-C384-814D-B00E-99EA851F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264" y="11356"/>
            <a:ext cx="9965131" cy="8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8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FA2D0-C384-814D-B00E-99EA851F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72809"/>
            <a:ext cx="8767233" cy="88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3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2E65-4F65-E5C8-3A79-C226AF48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ENTER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07856-B46D-18D8-C131-8C065630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888" y="4126572"/>
            <a:ext cx="7085605" cy="1991840"/>
          </a:xfrm>
        </p:spPr>
        <p:txBody>
          <a:bodyPr>
            <a:normAutofit fontScale="55000" lnSpcReduction="20000"/>
          </a:bodyPr>
          <a:lstStyle/>
          <a:p>
            <a:r>
              <a:rPr lang="en-NZ" b="0" i="0" dirty="0">
                <a:effectLst/>
                <a:latin typeface="Arial" panose="020B0604020202020204" pitchFamily="34" charset="0"/>
              </a:rPr>
              <a:t>Ahmad, R., </a:t>
            </a:r>
            <a:r>
              <a:rPr lang="en-NZ" b="0" i="0" dirty="0" err="1">
                <a:effectLst/>
                <a:latin typeface="Arial" panose="020B0604020202020204" pitchFamily="34" charset="0"/>
              </a:rPr>
              <a:t>Wazirali</a:t>
            </a:r>
            <a:r>
              <a:rPr lang="en-NZ" b="0" i="0" dirty="0">
                <a:effectLst/>
                <a:latin typeface="Arial" panose="020B0604020202020204" pitchFamily="34" charset="0"/>
              </a:rPr>
              <a:t>, R., &amp; Abu-Ain, T. (2022). Machine learning for wireless sensor networks security: An overview of challenges and issues. </a:t>
            </a:r>
            <a:r>
              <a:rPr lang="en-NZ" b="0" i="1" dirty="0">
                <a:effectLst/>
                <a:latin typeface="Arial" panose="020B0604020202020204" pitchFamily="34" charset="0"/>
              </a:rPr>
              <a:t>Sensors</a:t>
            </a:r>
            <a:r>
              <a:rPr lang="en-NZ" b="0" i="0" dirty="0">
                <a:effectLst/>
                <a:latin typeface="Arial" panose="020B0604020202020204" pitchFamily="34" charset="0"/>
              </a:rPr>
              <a:t>, </a:t>
            </a:r>
            <a:r>
              <a:rPr lang="en-NZ" b="0" i="1" dirty="0">
                <a:effectLst/>
                <a:latin typeface="Arial" panose="020B0604020202020204" pitchFamily="34" charset="0"/>
              </a:rPr>
              <a:t>22</a:t>
            </a:r>
            <a:r>
              <a:rPr lang="en-NZ" b="0" i="0" dirty="0">
                <a:effectLst/>
                <a:latin typeface="Arial" panose="020B0604020202020204" pitchFamily="34" charset="0"/>
              </a:rPr>
              <a:t>(13), 4730.</a:t>
            </a:r>
          </a:p>
          <a:p>
            <a:r>
              <a:rPr lang="en-N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Alwahedi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F., </a:t>
            </a:r>
            <a:r>
              <a:rPr lang="en-N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Aldhaheri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en-N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Ferrag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A., </a:t>
            </a:r>
            <a:r>
              <a:rPr lang="en-N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Battah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</a:t>
            </a:r>
            <a:r>
              <a:rPr lang="en-N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Tihanyi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 (2024). Machine learning techniques for IoT security: Current research and future vision with generative AI and large language models. </a:t>
            </a:r>
            <a:r>
              <a:rPr lang="en-NZ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Internet of Things and Cyber-Physical Systems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NZ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Ni, C., &amp; Li, S. C. (2024). Machine learning enabled Industrial IoT Security: Challenges, Trends and Solutions. </a:t>
            </a:r>
            <a:r>
              <a:rPr lang="en-NZ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Industrial Information Integration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100549.</a:t>
            </a:r>
          </a:p>
          <a:p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Ali, H. H., Naif, J. R., &amp; </a:t>
            </a:r>
            <a:r>
              <a:rPr lang="en-NZ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Humood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R. (2024, March). Deep learning algorithms for IoT security (survey). In </a:t>
            </a:r>
            <a:r>
              <a:rPr lang="en-NZ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AIP Conference Proceedings</a:t>
            </a:r>
            <a:r>
              <a:rPr lang="en-NZ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2885, No. 1). </a:t>
            </a:r>
            <a:r>
              <a:rPr lang="en-NZ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AIP Publishing.</a:t>
            </a:r>
            <a:endParaRPr lang="en-NZ" b="0" i="0" dirty="0">
              <a:effectLst/>
              <a:latin typeface="Arial" panose="020B0604020202020204" pitchFamily="34" charset="0"/>
            </a:endParaRP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82324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5479"/>
            <a:ext cx="4364531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dirty="0"/>
              <a:t>IoT Technology Drivers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Wireless Sensor Networks (WSN)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Radio Frequency Identification (RFID)</a:t>
            </a:r>
          </a:p>
          <a:p>
            <a:pPr marL="685800" lvl="1">
              <a:lnSpc>
                <a:spcPct val="90000"/>
              </a:lnSpc>
              <a:spcAft>
                <a:spcPts val="600"/>
              </a:spcAft>
            </a:pPr>
            <a:r>
              <a:rPr lang="en-US" sz="2100" dirty="0"/>
              <a:t>Enable c</a:t>
            </a:r>
            <a:r>
              <a:rPr lang="en-GB" sz="2100" dirty="0" err="1"/>
              <a:t>onnecting</a:t>
            </a:r>
            <a:r>
              <a:rPr lang="en-GB" sz="2100" dirty="0"/>
              <a:t>  machine to machine (M2M), human to human (H2H), human to machine (H2M) while providing ease of communication, identification, management and control among the devices ‘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00" dirty="0"/>
              <a:t> The </a:t>
            </a:r>
            <a:r>
              <a:rPr lang="en-US" sz="2100" dirty="0"/>
              <a:t>proliferation of M2M devices across the globe.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100" dirty="0"/>
          </a:p>
          <a:p>
            <a:pPr marL="45720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F441E1-B21D-117C-8C6D-C08FA164211C}"/>
              </a:ext>
            </a:extLst>
          </p:cNvPr>
          <p:cNvSpPr/>
          <p:nvPr/>
        </p:nvSpPr>
        <p:spPr>
          <a:xfrm>
            <a:off x="4679576" y="378208"/>
            <a:ext cx="4400356" cy="42964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dirty="0"/>
              <a:t>Characteristics of IoT devices</a:t>
            </a: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dirty="0"/>
              <a:t>Have built in sensing and communication interfaces such as: 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Bluetooth, 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Sensors, 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RFID, 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GPS,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 Infrared sensors, 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Laser scanners, 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Actuators, 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Wireless LANs 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Local Area Networks (LANs)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72F7C-85AF-79F3-3486-8848B6D879EE}"/>
              </a:ext>
            </a:extLst>
          </p:cNvPr>
          <p:cNvSpPr txBox="1"/>
          <p:nvPr/>
        </p:nvSpPr>
        <p:spPr>
          <a:xfrm>
            <a:off x="722299" y="4556632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Evans, 2011</a:t>
            </a:r>
          </a:p>
        </p:txBody>
      </p:sp>
    </p:spTree>
    <p:extLst>
      <p:ext uri="{BB962C8B-B14F-4D97-AF65-F5344CB8AC3E}">
        <p14:creationId xmlns:p14="http://schemas.microsoft.com/office/powerpoint/2010/main" val="27471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73"/>
    </mc:Choice>
    <mc:Fallback xmlns="">
      <p:transition spd="slow" advTm="10837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904CA8-D057-D450-48A5-2FAA931E1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000" r="-2" b="-2"/>
          <a:stretch/>
        </p:blipFill>
        <p:spPr>
          <a:xfrm>
            <a:off x="83995" y="0"/>
            <a:ext cx="9143980" cy="685799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98526" y="755955"/>
            <a:ext cx="8214953" cy="3556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/>
            <a:r>
              <a:rPr lang="en-US" sz="3500" dirty="0">
                <a:solidFill>
                  <a:schemeClr val="bg1"/>
                </a:solidFill>
                <a:latin typeface="+mj-lt"/>
              </a:rPr>
              <a:t>Internet of Things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69313" y="6356350"/>
            <a:ext cx="6746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1989101-9251-4125-82A4-86E14C39BAC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8526" y="351609"/>
            <a:ext cx="5473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NZ" sz="135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http://www.libelium.com/top_50_iot_sensor_applications_ranking/</a:t>
            </a:r>
            <a:r>
              <a:rPr lang="en-NZ" sz="1350" dirty="0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A384549-5B14-D31B-9A1E-67782EE35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502555"/>
              </p:ext>
            </p:extLst>
          </p:nvPr>
        </p:nvGraphicFramePr>
        <p:xfrm>
          <a:off x="4310742" y="1388591"/>
          <a:ext cx="4308514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0D7896C-90CB-8CA5-E5FE-E3030BB9A6E6}"/>
              </a:ext>
            </a:extLst>
          </p:cNvPr>
          <p:cNvSpPr/>
          <p:nvPr/>
        </p:nvSpPr>
        <p:spPr>
          <a:xfrm>
            <a:off x="429208" y="1215903"/>
            <a:ext cx="3881534" cy="3867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1"/>
                </a:solidFill>
              </a:rPr>
              <a:t>Opportunities for IoT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Wildlife monitoring 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Environmental monitoring (pollution, water reservoir observation)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E-health systems and monitoring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ITS (Intelligent Transportation System)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Smart grids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440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9630"/>
    </mc:Choice>
    <mc:Fallback xmlns="">
      <p:transition spd="slow" advTm="896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IoT &amp; Big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1989101-9251-4125-82A4-86E14C39BACD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28" name="Picture 2" descr="http://www8.hp.com/h30458/media2.php/EZINE/April%20infographics/APR_IM_INFOG.jpg?version=349e115e815fac03bd19756911efee13">
            <a:extLst>
              <a:ext uri="{FF2B5EF4-FFF2-40B4-BE49-F238E27FC236}">
                <a16:creationId xmlns:a16="http://schemas.microsoft.com/office/drawing/2014/main" id="{E5766CD6-A978-4CF4-8442-05DBFD7B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437826"/>
            <a:ext cx="7886699" cy="32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29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90"/>
    </mc:Choice>
    <mc:Fallback xmlns="">
      <p:transition spd="slow" advTm="9269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C968-5C97-3B22-3750-4B0964A2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IoT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5176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9755" y="476674"/>
            <a:ext cx="76702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three-layer architecture defined by functions (Miao et al., 2012) </a:t>
            </a: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Perception layer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network layer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layer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5540" y="4424679"/>
            <a:ext cx="4664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three-tier architectural layer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939748" y="2285903"/>
            <a:ext cx="3670825" cy="30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2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57"/>
    </mc:Choice>
    <mc:Fallback xmlns="">
      <p:transition spd="slow" advTm="796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50931" y="2023110"/>
            <a:ext cx="1852218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Khan et al, 2018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5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Fig. 2. </a:t>
            </a:r>
            <a:r>
              <a:rPr lang="en-US" sz="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Common IoT standards and protocols.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18" y="932525"/>
            <a:ext cx="6026906" cy="52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0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65"/>
    </mc:Choice>
    <mc:Fallback xmlns="">
      <p:transition spd="slow" advTm="10136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F49E6-D31D-421A-8F1B-FA6CC5DA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94" y="0"/>
            <a:ext cx="386741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6C52D7-8A23-86D7-B700-90B77CC08E9F}"/>
              </a:ext>
            </a:extLst>
          </p:cNvPr>
          <p:cNvSpPr txBox="1"/>
          <p:nvPr/>
        </p:nvSpPr>
        <p:spPr>
          <a:xfrm>
            <a:off x="936385" y="954528"/>
            <a:ext cx="123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err="1"/>
              <a:t>Azrour</a:t>
            </a:r>
            <a:r>
              <a:rPr lang="en-NZ" dirty="0"/>
              <a:t> et al., 2021</a:t>
            </a:r>
          </a:p>
        </p:txBody>
      </p:sp>
    </p:spTree>
    <p:extLst>
      <p:ext uri="{BB962C8B-B14F-4D97-AF65-F5344CB8AC3E}">
        <p14:creationId xmlns:p14="http://schemas.microsoft.com/office/powerpoint/2010/main" val="2306941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19795</TotalTime>
  <Words>1511</Words>
  <Application>Microsoft Office PowerPoint</Application>
  <PresentationFormat>On-screen Show (4:3)</PresentationFormat>
  <Paragraphs>126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Garamond</vt:lpstr>
      <vt:lpstr>MinionPro-Regular2</vt:lpstr>
      <vt:lpstr>Segoe UI</vt:lpstr>
      <vt:lpstr>Times New Roman</vt:lpstr>
      <vt:lpstr>Organic</vt:lpstr>
      <vt:lpstr>COMP821 semester 1 2024</vt:lpstr>
      <vt:lpstr>Internet of Things (IoT)</vt:lpstr>
      <vt:lpstr>PowerPoint Presentation</vt:lpstr>
      <vt:lpstr>Internet of Things Examples</vt:lpstr>
      <vt:lpstr>IoT &amp; Big Data</vt:lpstr>
      <vt:lpstr>IoT Architecture</vt:lpstr>
      <vt:lpstr>PowerPoint Presentation</vt:lpstr>
      <vt:lpstr>PowerPoint Presentation</vt:lpstr>
      <vt:lpstr>PowerPoint Presentation</vt:lpstr>
      <vt:lpstr>PowerPoint Presentation</vt:lpstr>
      <vt:lpstr>IoT Security</vt:lpstr>
      <vt:lpstr>PowerPoint Presentation</vt:lpstr>
      <vt:lpstr>PowerPoint Presentation</vt:lpstr>
      <vt:lpstr>IoT Security  Requirements and Solutions </vt:lpstr>
      <vt:lpstr>PowerPoint Presentation</vt:lpstr>
      <vt:lpstr>PowerPoint Presentation</vt:lpstr>
      <vt:lpstr>PowerPoint Presentation</vt:lpstr>
      <vt:lpstr>IoT Security features and an  An attack taxonomy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AI</vt:lpstr>
    </vt:vector>
  </TitlesOfParts>
  <Company>AUT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Remko de Jong</dc:creator>
  <cp:lastModifiedBy>Krassie Petrova</cp:lastModifiedBy>
  <cp:revision>387</cp:revision>
  <cp:lastPrinted>2019-04-03T23:14:57Z</cp:lastPrinted>
  <dcterms:created xsi:type="dcterms:W3CDTF">2015-01-26T22:08:43Z</dcterms:created>
  <dcterms:modified xsi:type="dcterms:W3CDTF">2024-04-04T22:15:00Z</dcterms:modified>
</cp:coreProperties>
</file>